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6858000" cx="12192000"/>
  <p:notesSz cx="6858000" cy="9144000"/>
  <p:embeddedFontLst>
    <p:embeddedFont>
      <p:font typeface="Noto Sans ExtraLight"/>
      <p:regular r:id="rId34"/>
      <p:bold r:id="rId35"/>
      <p:italic r:id="rId36"/>
      <p:boldItalic r:id="rId37"/>
    </p:embeddedFont>
    <p:embeddedFont>
      <p:font typeface="Play"/>
      <p:regular r:id="rId38"/>
      <p:bold r:id="rId39"/>
    </p:embeddedFont>
    <p:embeddedFont>
      <p:font typeface="Noto Sans Medium"/>
      <p:regular r:id="rId40"/>
      <p:bold r:id="rId41"/>
      <p:italic r:id="rId42"/>
      <p:boldItalic r:id="rId43"/>
    </p:embeddedFont>
    <p:embeddedFont>
      <p:font typeface="Noto Sans ExtraBold"/>
      <p:bold r:id="rId44"/>
      <p:boldItalic r:id="rId45"/>
    </p:embeddedFont>
    <p:embeddedFont>
      <p:font typeface="Noto Sans"/>
      <p:regular r:id="rId46"/>
      <p:bold r:id="rId47"/>
      <p:italic r:id="rId48"/>
      <p:boldItalic r:id="rId49"/>
    </p:embeddedFont>
    <p:embeddedFont>
      <p:font typeface="Noto Sans SemiBold"/>
      <p:regular r:id="rId50"/>
      <p:bold r:id="rId51"/>
      <p:italic r:id="rId52"/>
      <p:boldItalic r:id="rId53"/>
    </p:embeddedFont>
    <p:embeddedFont>
      <p:font typeface="Arial Narrow"/>
      <p:regular r:id="rId54"/>
      <p:bold r:id="rId55"/>
      <p:italic r:id="rId56"/>
      <p:boldItalic r:id="rId57"/>
    </p:embeddedFont>
    <p:embeddedFont>
      <p:font typeface="Noto Sans Light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2" roundtripDataSignature="AMtx7mgRT8YETk7qjIruoBv81HB9Km+U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otoSansMedium-regular.fntdata"/><Relationship Id="rId42" Type="http://schemas.openxmlformats.org/officeDocument/2006/relationships/font" Target="fonts/NotoSansMedium-italic.fntdata"/><Relationship Id="rId41" Type="http://schemas.openxmlformats.org/officeDocument/2006/relationships/font" Target="fonts/NotoSansMedium-bold.fntdata"/><Relationship Id="rId44" Type="http://schemas.openxmlformats.org/officeDocument/2006/relationships/font" Target="fonts/NotoSansExtraBold-bold.fntdata"/><Relationship Id="rId43" Type="http://schemas.openxmlformats.org/officeDocument/2006/relationships/font" Target="fonts/NotoSansMedium-boldItalic.fntdata"/><Relationship Id="rId46" Type="http://schemas.openxmlformats.org/officeDocument/2006/relationships/font" Target="fonts/NotoSans-regular.fntdata"/><Relationship Id="rId45" Type="http://schemas.openxmlformats.org/officeDocument/2006/relationships/font" Target="fonts/NotoSansExtraBold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NotoSans-italic.fntdata"/><Relationship Id="rId47" Type="http://schemas.openxmlformats.org/officeDocument/2006/relationships/font" Target="fonts/NotoSans-bold.fntdata"/><Relationship Id="rId49" Type="http://schemas.openxmlformats.org/officeDocument/2006/relationships/font" Target="fonts/Noto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font" Target="fonts/NotoSansExtraLight-bold.fntdata"/><Relationship Id="rId34" Type="http://schemas.openxmlformats.org/officeDocument/2006/relationships/font" Target="fonts/NotoSansExtraLight-regular.fntdata"/><Relationship Id="rId37" Type="http://schemas.openxmlformats.org/officeDocument/2006/relationships/font" Target="fonts/NotoSansExtraLight-boldItalic.fntdata"/><Relationship Id="rId36" Type="http://schemas.openxmlformats.org/officeDocument/2006/relationships/font" Target="fonts/NotoSansExtraLight-italic.fntdata"/><Relationship Id="rId39" Type="http://schemas.openxmlformats.org/officeDocument/2006/relationships/font" Target="fonts/Play-bold.fntdata"/><Relationship Id="rId38" Type="http://schemas.openxmlformats.org/officeDocument/2006/relationships/font" Target="fonts/Play-regular.fntdata"/><Relationship Id="rId62" Type="http://customschemas.google.com/relationships/presentationmetadata" Target="metadata"/><Relationship Id="rId61" Type="http://schemas.openxmlformats.org/officeDocument/2006/relationships/font" Target="fonts/NotoSansLight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NotoSansLight-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NotoSansSemiBold-bold.fntdata"/><Relationship Id="rId50" Type="http://schemas.openxmlformats.org/officeDocument/2006/relationships/font" Target="fonts/NotoSansSemiBold-regular.fntdata"/><Relationship Id="rId53" Type="http://schemas.openxmlformats.org/officeDocument/2006/relationships/font" Target="fonts/NotoSansSemiBold-boldItalic.fntdata"/><Relationship Id="rId52" Type="http://schemas.openxmlformats.org/officeDocument/2006/relationships/font" Target="fonts/NotoSansSemiBold-italic.fntdata"/><Relationship Id="rId11" Type="http://schemas.openxmlformats.org/officeDocument/2006/relationships/slide" Target="slides/slide7.xml"/><Relationship Id="rId55" Type="http://schemas.openxmlformats.org/officeDocument/2006/relationships/font" Target="fonts/ArialNarrow-bold.fntdata"/><Relationship Id="rId10" Type="http://schemas.openxmlformats.org/officeDocument/2006/relationships/slide" Target="slides/slide6.xml"/><Relationship Id="rId54" Type="http://schemas.openxmlformats.org/officeDocument/2006/relationships/font" Target="fonts/ArialNarrow-regular.fntdata"/><Relationship Id="rId13" Type="http://schemas.openxmlformats.org/officeDocument/2006/relationships/slide" Target="slides/slide9.xml"/><Relationship Id="rId57" Type="http://schemas.openxmlformats.org/officeDocument/2006/relationships/font" Target="fonts/ArialNarrow-boldItalic.fntdata"/><Relationship Id="rId12" Type="http://schemas.openxmlformats.org/officeDocument/2006/relationships/slide" Target="slides/slide8.xml"/><Relationship Id="rId56" Type="http://schemas.openxmlformats.org/officeDocument/2006/relationships/font" Target="fonts/ArialNarrow-italic.fntdata"/><Relationship Id="rId15" Type="http://schemas.openxmlformats.org/officeDocument/2006/relationships/slide" Target="slides/slide11.xml"/><Relationship Id="rId59" Type="http://schemas.openxmlformats.org/officeDocument/2006/relationships/font" Target="fonts/NotoSansLight-bold.fntdata"/><Relationship Id="rId14" Type="http://schemas.openxmlformats.org/officeDocument/2006/relationships/slide" Target="slides/slide10.xml"/><Relationship Id="rId58" Type="http://schemas.openxmlformats.org/officeDocument/2006/relationships/font" Target="fonts/NotoSansLight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" name="Google Shape;3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ac74c3332d_0_1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ac74c3332d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ac74c3332d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g3ac74c3332d_0_1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ac74c3332d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g3ac74c3332d_0_2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ac74c3332d_0_1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ac74c3332d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ac74c3332d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g3ac74c3332d_0_2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ac74c3332d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g3ac74c3332d_0_2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ace11276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g3ace112763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ac74c3332d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9" name="Google Shape;189;g3ac74c3332d_0_2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ace1127636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3ace112763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ace1127636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3ace112763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6728ec2dee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" name="Google Shape;43;g36728ec2de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ace1127636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3ace112763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ace1127636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3ace112763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ac74c3332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3" name="Google Shape;223;g3ac74c3332d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6a097d04f2_0_2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36a097d04f2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812f7beb5d_3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3812f7beb5d_3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6a097d04f2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36a097d04f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6a097d04f2_0_4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36a097d04f2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6a097d04f2_0_1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36a097d04f2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perla corrige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6a097d04f2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36a097d04f2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>
                <a:solidFill>
                  <a:schemeClr val="dk1"/>
                </a:solidFill>
              </a:rPr>
              <a:t>rita corrige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672d0d509d_1_3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3672d0d509d_1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rita: agregar qr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6728ec2de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" name="Google Shape;51;g36728ec2dee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6a097d04f2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" name="Google Shape;58;g36a097d04f2_0_3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ac74c3332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g3ac74c3332d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ac74c3332d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g3ac74c3332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ac74c3332d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ac74c3332d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ac74c3332d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3ac74c3332d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ac74c3332d_0_1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ac74c3332d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/>
          <p:nvPr>
            <p:ph type="ctrTitle"/>
          </p:nvPr>
        </p:nvSpPr>
        <p:spPr>
          <a:xfrm>
            <a:off x="838200" y="1874425"/>
            <a:ext cx="5635486" cy="852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3200"/>
              <a:buFont typeface="Noto Sans"/>
              <a:buNone/>
              <a:defRPr b="1" sz="3200">
                <a:solidFill>
                  <a:srgbClr val="68193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"/>
          <p:cNvSpPr txBox="1"/>
          <p:nvPr>
            <p:ph idx="1" type="subTitle"/>
          </p:nvPr>
        </p:nvSpPr>
        <p:spPr>
          <a:xfrm>
            <a:off x="838200" y="3062965"/>
            <a:ext cx="5131904" cy="13145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81931"/>
              </a:buClr>
              <a:buSzPts val="2400"/>
              <a:buNone/>
              <a:defRPr sz="2400">
                <a:solidFill>
                  <a:srgbClr val="68193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cxnSp>
        <p:nvCxnSpPr>
          <p:cNvPr id="17" name="Google Shape;17;p6"/>
          <p:cNvCxnSpPr/>
          <p:nvPr/>
        </p:nvCxnSpPr>
        <p:spPr>
          <a:xfrm>
            <a:off x="838200" y="2905672"/>
            <a:ext cx="5131904" cy="0"/>
          </a:xfrm>
          <a:prstGeom prst="straightConnector1">
            <a:avLst/>
          </a:prstGeom>
          <a:noFill/>
          <a:ln cap="flat" cmpd="sng" w="19050">
            <a:solidFill>
              <a:srgbClr val="AC8017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>
  <p:cSld name="Encabezado de secció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22" name="Google Shape;22;p8"/>
          <p:cNvSpPr txBox="1"/>
          <p:nvPr>
            <p:ph type="title"/>
          </p:nvPr>
        </p:nvSpPr>
        <p:spPr>
          <a:xfrm>
            <a:off x="760513" y="317600"/>
            <a:ext cx="5840896" cy="655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  <a:defRPr b="1" sz="2800">
                <a:solidFill>
                  <a:srgbClr val="68193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title"/>
          </p:nvPr>
        </p:nvSpPr>
        <p:spPr>
          <a:xfrm>
            <a:off x="970721" y="1709530"/>
            <a:ext cx="5840896" cy="1687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3600"/>
              <a:buFont typeface="Noto Sans"/>
              <a:buNone/>
              <a:defRPr b="1" sz="3600">
                <a:solidFill>
                  <a:srgbClr val="68193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28" name="Google Shape;28;p7"/>
          <p:cNvSpPr txBox="1"/>
          <p:nvPr>
            <p:ph idx="1" type="subTitle"/>
          </p:nvPr>
        </p:nvSpPr>
        <p:spPr>
          <a:xfrm>
            <a:off x="1015448" y="3833951"/>
            <a:ext cx="5131904" cy="13145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81931"/>
              </a:buClr>
              <a:buSzPts val="2400"/>
              <a:buNone/>
              <a:defRPr sz="2400">
                <a:solidFill>
                  <a:srgbClr val="68193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29" name="Google Shape;29;p7"/>
          <p:cNvCxnSpPr/>
          <p:nvPr/>
        </p:nvCxnSpPr>
        <p:spPr>
          <a:xfrm>
            <a:off x="1106557" y="3616872"/>
            <a:ext cx="5131904" cy="0"/>
          </a:xfrm>
          <a:prstGeom prst="straightConnector1">
            <a:avLst/>
          </a:prstGeom>
          <a:noFill/>
          <a:ln cap="flat" cmpd="sng" w="19050">
            <a:solidFill>
              <a:srgbClr val="AC8017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>
  <p:cSld name="Dos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34" name="Google Shape;34;p9"/>
          <p:cNvSpPr txBox="1"/>
          <p:nvPr>
            <p:ph type="title"/>
          </p:nvPr>
        </p:nvSpPr>
        <p:spPr>
          <a:xfrm>
            <a:off x="660952" y="475256"/>
            <a:ext cx="5840896" cy="655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  <a:defRPr b="1" sz="2800">
                <a:solidFill>
                  <a:srgbClr val="68193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Relationship Id="rId6" Type="http://schemas.openxmlformats.org/officeDocument/2006/relationships/image" Target="../media/image34.png"/><Relationship Id="rId7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puntogenero.mujeres.gob.mx/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"/>
          <p:cNvSpPr txBox="1"/>
          <p:nvPr>
            <p:ph type="ctrTitle"/>
          </p:nvPr>
        </p:nvSpPr>
        <p:spPr>
          <a:xfrm>
            <a:off x="838200" y="1874425"/>
            <a:ext cx="95310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3200"/>
              <a:buFont typeface="Noto Sans"/>
              <a:buNone/>
            </a:pPr>
            <a:r>
              <a:rPr lang="es-MX" sz="4000">
                <a:solidFill>
                  <a:srgbClr val="E97751"/>
                </a:solidFill>
              </a:rPr>
              <a:t>Nuestra responsabilidad colectiva por una Vida Libre de Violencia</a:t>
            </a:r>
            <a:r>
              <a:rPr lang="es-MX" sz="4000">
                <a:solidFill>
                  <a:srgbClr val="E97751"/>
                </a:solidFill>
              </a:rPr>
              <a:t> </a:t>
            </a:r>
            <a:endParaRPr sz="4000">
              <a:solidFill>
                <a:srgbClr val="E97751"/>
              </a:solidFill>
            </a:endParaRPr>
          </a:p>
        </p:txBody>
      </p:sp>
      <p:sp>
        <p:nvSpPr>
          <p:cNvPr id="40" name="Google Shape;40;p1"/>
          <p:cNvSpPr txBox="1"/>
          <p:nvPr>
            <p:ph idx="1" type="subTitle"/>
          </p:nvPr>
        </p:nvSpPr>
        <p:spPr>
          <a:xfrm>
            <a:off x="838200" y="3062975"/>
            <a:ext cx="48957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400"/>
              <a:buNone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Coordinación de Cambio Cultural y Desarrollo de Capacidades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ac74c3332d_0_121"/>
          <p:cNvSpPr txBox="1"/>
          <p:nvPr>
            <p:ph type="title"/>
          </p:nvPr>
        </p:nvSpPr>
        <p:spPr>
          <a:xfrm>
            <a:off x="443205" y="401075"/>
            <a:ext cx="90120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2900">
                <a:solidFill>
                  <a:srgbClr val="E97751"/>
                </a:solidFill>
              </a:rPr>
              <a:t>La violencia en datos</a:t>
            </a:r>
            <a:endParaRPr sz="2900">
              <a:solidFill>
                <a:srgbClr val="E9775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3400">
              <a:solidFill>
                <a:srgbClr val="E97751"/>
              </a:solidFill>
            </a:endParaRPr>
          </a:p>
        </p:txBody>
      </p:sp>
      <p:sp>
        <p:nvSpPr>
          <p:cNvPr id="113" name="Google Shape;113;g3ac74c3332d_0_121"/>
          <p:cNvSpPr txBox="1"/>
          <p:nvPr>
            <p:ph type="title"/>
          </p:nvPr>
        </p:nvSpPr>
        <p:spPr>
          <a:xfrm>
            <a:off x="443200" y="1175588"/>
            <a:ext cx="41766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2300">
                <a:solidFill>
                  <a:srgbClr val="5B539F"/>
                </a:solidFill>
              </a:rPr>
              <a:t>Violencia contra personas de la diversidad sexual</a:t>
            </a:r>
            <a:endParaRPr sz="2300">
              <a:solidFill>
                <a:srgbClr val="5B539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5B539F"/>
              </a:solidFill>
            </a:endParaRPr>
          </a:p>
        </p:txBody>
      </p:sp>
      <p:pic>
        <p:nvPicPr>
          <p:cNvPr id="114" name="Google Shape;114;g3ac74c3332d_0_121"/>
          <p:cNvPicPr preferRelativeResize="0"/>
          <p:nvPr/>
        </p:nvPicPr>
        <p:blipFill rotWithShape="1">
          <a:blip r:embed="rId3">
            <a:alphaModFix/>
          </a:blip>
          <a:srcRect b="23759" l="11662" r="56507" t="33127"/>
          <a:stretch/>
        </p:blipFill>
        <p:spPr>
          <a:xfrm>
            <a:off x="800619" y="1950100"/>
            <a:ext cx="2829998" cy="215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ac74c3332d_0_121"/>
          <p:cNvPicPr preferRelativeResize="0"/>
          <p:nvPr/>
        </p:nvPicPr>
        <p:blipFill rotWithShape="1">
          <a:blip r:embed="rId3">
            <a:alphaModFix/>
          </a:blip>
          <a:srcRect b="23759" l="43511" r="15228" t="33127"/>
          <a:stretch/>
        </p:blipFill>
        <p:spPr>
          <a:xfrm>
            <a:off x="508293" y="4345800"/>
            <a:ext cx="3668352" cy="2156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3ac74c3332d_0_121"/>
          <p:cNvSpPr txBox="1"/>
          <p:nvPr>
            <p:ph type="title"/>
          </p:nvPr>
        </p:nvSpPr>
        <p:spPr>
          <a:xfrm>
            <a:off x="5890950" y="1295290"/>
            <a:ext cx="58731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2300">
                <a:solidFill>
                  <a:srgbClr val="5B539F"/>
                </a:solidFill>
              </a:rPr>
              <a:t>Violencia en la Administración Pública Federal: cifras de Hostigamiento y acoso sexual</a:t>
            </a:r>
            <a:endParaRPr sz="2300">
              <a:solidFill>
                <a:srgbClr val="5B539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5B539F"/>
              </a:solidFill>
            </a:endParaRPr>
          </a:p>
        </p:txBody>
      </p:sp>
      <p:sp>
        <p:nvSpPr>
          <p:cNvPr id="117" name="Google Shape;117;g3ac74c3332d_0_121"/>
          <p:cNvSpPr/>
          <p:nvPr/>
        </p:nvSpPr>
        <p:spPr>
          <a:xfrm>
            <a:off x="6433050" y="2118550"/>
            <a:ext cx="4788900" cy="3970800"/>
          </a:xfrm>
          <a:prstGeom prst="round2DiagRect">
            <a:avLst>
              <a:gd fmla="val 0" name="adj1"/>
              <a:gd fmla="val 17764" name="adj2"/>
            </a:avLst>
          </a:prstGeom>
          <a:solidFill>
            <a:srgbClr val="E97751"/>
          </a:solidFill>
          <a:ln>
            <a:noFill/>
          </a:ln>
        </p:spPr>
        <p:txBody>
          <a:bodyPr anchorCtr="0" anchor="ctr" bIns="107650" lIns="107650" spcFirstLastPara="1" rIns="107650" wrap="square" tIns="107650">
            <a:noAutofit/>
          </a:bodyPr>
          <a:lstStyle/>
          <a:p>
            <a:pPr indent="-304800" lvl="0" marL="457200" marR="0" rtl="0" algn="just">
              <a:lnSpc>
                <a:spcPct val="100000"/>
              </a:lnSpc>
              <a:spcBef>
                <a:spcPts val="1855"/>
              </a:spcBef>
              <a:spcAft>
                <a:spcPts val="0"/>
              </a:spcAft>
              <a:buClr>
                <a:srgbClr val="F9ECD8"/>
              </a:buClr>
              <a:buSzPts val="1200"/>
              <a:buFont typeface="Noto Sans"/>
              <a:buChar char="❖"/>
            </a:pPr>
            <a:r>
              <a:rPr lang="es-MX" sz="1200">
                <a:solidFill>
                  <a:srgbClr val="F9ECD8"/>
                </a:solidFill>
                <a:latin typeface="Noto Sans"/>
                <a:ea typeface="Noto Sans"/>
                <a:cs typeface="Noto Sans"/>
                <a:sym typeface="Noto Sans"/>
              </a:rPr>
              <a:t>D</a:t>
            </a:r>
            <a:r>
              <a:rPr lang="es-MX" sz="1200">
                <a:solidFill>
                  <a:srgbClr val="F9ECD8"/>
                </a:solidFill>
                <a:latin typeface="Noto Sans"/>
                <a:ea typeface="Noto Sans"/>
                <a:cs typeface="Noto Sans"/>
                <a:sym typeface="Noto Sans"/>
              </a:rPr>
              <a:t>e 591 denuncias, presentadas ante los Comités de Etica, el 28% de las personas denunciantes (134 mujeres, 6 hombres y 26 no especificó sexo) sufrieron contacto físico sugestivo o de naturaleza sexual.</a:t>
            </a:r>
            <a:endParaRPr sz="1200">
              <a:solidFill>
                <a:srgbClr val="F9ECD8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CD8"/>
              </a:buClr>
              <a:buSzPts val="1200"/>
              <a:buFont typeface="Noto Sans"/>
              <a:buChar char="❖"/>
            </a:pPr>
            <a:r>
              <a:rPr lang="es-MX" sz="1200">
                <a:solidFill>
                  <a:srgbClr val="F9ECD8"/>
                </a:solidFill>
                <a:latin typeface="Noto Sans"/>
                <a:ea typeface="Noto Sans"/>
                <a:cs typeface="Noto Sans"/>
                <a:sym typeface="Noto Sans"/>
              </a:rPr>
              <a:t>En 136 casos, las personas denunciadas fueron hombres, lo que representa un 82% del total de denuncias.</a:t>
            </a:r>
            <a:endParaRPr sz="1200">
              <a:solidFill>
                <a:srgbClr val="F9ECD8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CD8"/>
              </a:buClr>
              <a:buSzPts val="1200"/>
              <a:buFont typeface="Noto Sans"/>
              <a:buChar char="❖"/>
            </a:pPr>
            <a:r>
              <a:rPr lang="es-MX" sz="1200">
                <a:solidFill>
                  <a:srgbClr val="F9ECD8"/>
                </a:solidFill>
                <a:latin typeface="Noto Sans"/>
                <a:ea typeface="Noto Sans"/>
                <a:cs typeface="Noto Sans"/>
                <a:sym typeface="Noto Sans"/>
              </a:rPr>
              <a:t>El mayor número de denuncias ante el Comité de Ética fueron realizadas por mujeres menores de 20 años (52 casos), seguido por los rangos de edad de 20 a 24 años (49 casos).</a:t>
            </a:r>
            <a:endParaRPr sz="1200">
              <a:solidFill>
                <a:srgbClr val="F9ECD8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CD8"/>
              </a:buClr>
              <a:buSzPts val="1200"/>
              <a:buFont typeface="Noto Sans"/>
              <a:buChar char="❖"/>
            </a:pPr>
            <a:r>
              <a:rPr lang="es-MX" sz="1200">
                <a:solidFill>
                  <a:srgbClr val="F9ECD8"/>
                </a:solidFill>
                <a:latin typeface="Noto Sans"/>
                <a:ea typeface="Noto Sans"/>
                <a:cs typeface="Noto Sans"/>
                <a:sym typeface="Noto Sans"/>
              </a:rPr>
              <a:t>En 141 casos, se observó que la mayor incidencia de personas denunciadas ante el Comité de Ética , corresponde a hombres de 40 a 44 años con 25 denuncias, de 50 a 54 años con 23 denuncias y de 35 a 39 años con 22 denuncias.</a:t>
            </a:r>
            <a:endParaRPr sz="120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18" name="Google Shape;118;g3ac74c3332d_0_121"/>
          <p:cNvSpPr txBox="1"/>
          <p:nvPr/>
        </p:nvSpPr>
        <p:spPr>
          <a:xfrm>
            <a:off x="6975900" y="6256200"/>
            <a:ext cx="496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(Fuente: Informe 2023 de Denuncias de Hostigamiento Sexual y Acoso Sexual en la APF realizado por INMUJERES)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ac74c3332d_0_149"/>
          <p:cNvSpPr txBox="1"/>
          <p:nvPr>
            <p:ph type="title"/>
          </p:nvPr>
        </p:nvSpPr>
        <p:spPr>
          <a:xfrm>
            <a:off x="442226" y="391775"/>
            <a:ext cx="50862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 sz="2400">
                <a:solidFill>
                  <a:srgbClr val="E97751"/>
                </a:solidFill>
              </a:rPr>
              <a:t>Leyes que definen la violencia y nos protegen</a:t>
            </a:r>
            <a:endParaRPr sz="2400">
              <a:solidFill>
                <a:srgbClr val="E97751"/>
              </a:solidFill>
            </a:endParaRPr>
          </a:p>
        </p:txBody>
      </p:sp>
      <p:cxnSp>
        <p:nvCxnSpPr>
          <p:cNvPr id="124" name="Google Shape;124;g3ac74c3332d_0_149"/>
          <p:cNvCxnSpPr>
            <a:endCxn id="125" idx="3"/>
          </p:cNvCxnSpPr>
          <p:nvPr/>
        </p:nvCxnSpPr>
        <p:spPr>
          <a:xfrm rot="10800000">
            <a:off x="4017025" y="3170418"/>
            <a:ext cx="379200" cy="273000"/>
          </a:xfrm>
          <a:prstGeom prst="straightConnector1">
            <a:avLst/>
          </a:prstGeom>
          <a:noFill/>
          <a:ln cap="flat" cmpd="sng" w="9525">
            <a:solidFill>
              <a:srgbClr val="212222"/>
            </a:solidFill>
            <a:prstDash val="solid"/>
            <a:round/>
            <a:headEnd len="sm" w="sm" type="none"/>
            <a:tailEnd len="med" w="med" type="oval"/>
          </a:ln>
        </p:spPr>
      </p:cxnSp>
      <p:grpSp>
        <p:nvGrpSpPr>
          <p:cNvPr id="126" name="Google Shape;126;g3ac74c3332d_0_149"/>
          <p:cNvGrpSpPr/>
          <p:nvPr/>
        </p:nvGrpSpPr>
        <p:grpSpPr>
          <a:xfrm>
            <a:off x="6946274" y="929204"/>
            <a:ext cx="5245678" cy="1927952"/>
            <a:chOff x="5209838" y="811588"/>
            <a:chExt cx="3934357" cy="1446000"/>
          </a:xfrm>
        </p:grpSpPr>
        <p:sp>
          <p:nvSpPr>
            <p:cNvPr id="127" name="Google Shape;127;g3ac74c3332d_0_149"/>
            <p:cNvSpPr txBox="1"/>
            <p:nvPr/>
          </p:nvSpPr>
          <p:spPr>
            <a:xfrm>
              <a:off x="6244395" y="811588"/>
              <a:ext cx="2899800" cy="144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AC8017"/>
                </a:solidFill>
                <a:latin typeface="Noto Sans Light"/>
                <a:ea typeface="Noto Sans Light"/>
                <a:cs typeface="Noto Sans Light"/>
                <a:sym typeface="Noto Sans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AC8017"/>
                </a:solidFill>
                <a:latin typeface="Noto Sans Light"/>
                <a:ea typeface="Noto Sans Light"/>
                <a:cs typeface="Noto Sans Light"/>
                <a:sym typeface="Noto Sans Light"/>
              </a:endParaRPr>
            </a:p>
            <a:p>
              <a:pPr indent="-311150" lvl="0" marL="45720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212222"/>
                </a:buClr>
                <a:buSzPts val="1300"/>
                <a:buFont typeface="Noto Sans Light"/>
                <a:buChar char="●"/>
              </a:pPr>
              <a:r>
                <a:rPr b="0" i="0" lang="es-MX" sz="1300" u="none" cap="none" strike="noStrike">
                  <a:solidFill>
                    <a:srgbClr val="212222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Convención sobre la Eliminación de Todas las Formas de Discriminación contra la Mujer (CEDAW), 1981</a:t>
              </a:r>
              <a:endParaRPr b="0" i="0" sz="1300" u="none" cap="none" strike="noStrike">
                <a:solidFill>
                  <a:srgbClr val="212222"/>
                </a:solidFill>
                <a:latin typeface="Noto Sans Light"/>
                <a:ea typeface="Noto Sans Light"/>
                <a:cs typeface="Noto Sans Light"/>
                <a:sym typeface="Noto Sans Light"/>
              </a:endParaRPr>
            </a:p>
            <a:p>
              <a:pPr indent="-311150" lvl="0" marL="45720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212222"/>
                </a:buClr>
                <a:buSzPts val="1300"/>
                <a:buFont typeface="Noto Sans Light"/>
                <a:buChar char="●"/>
              </a:pPr>
              <a:r>
                <a:rPr b="0" i="0" lang="es-MX" sz="1300" u="none" cap="none" strike="noStrike">
                  <a:solidFill>
                    <a:srgbClr val="212222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Declaración sobre la eliminación de la violencia contra la mujer, 1993</a:t>
              </a:r>
              <a:endParaRPr b="0" i="0" sz="1300" u="none" cap="none" strike="noStrike">
                <a:solidFill>
                  <a:srgbClr val="212222"/>
                </a:solidFill>
                <a:latin typeface="Noto Sans Light"/>
                <a:ea typeface="Noto Sans Light"/>
                <a:cs typeface="Noto Sans Light"/>
                <a:sym typeface="Noto Sans Light"/>
              </a:endParaRPr>
            </a:p>
            <a:p>
              <a:pPr indent="-311150" lvl="0" marL="45720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1000"/>
                </a:spcAft>
                <a:buClr>
                  <a:srgbClr val="212222"/>
                </a:buClr>
                <a:buSzPts val="1300"/>
                <a:buFont typeface="Noto Sans Light"/>
                <a:buChar char="●"/>
              </a:pPr>
              <a:r>
                <a:rPr b="0" i="0" lang="es-MX" sz="1300" u="none" cap="none" strike="noStrike">
                  <a:solidFill>
                    <a:srgbClr val="212222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Convención Interamericana para Prevenir, Sancionar y Erradicar la Violencia contra la Mujer (Convención de Belém do Pará), 1994</a:t>
              </a:r>
              <a:endParaRPr b="0" i="0" sz="1300" u="none" cap="none" strike="noStrike">
                <a:solidFill>
                  <a:srgbClr val="212222"/>
                </a:solidFill>
                <a:latin typeface="Noto Sans Light"/>
                <a:ea typeface="Noto Sans Light"/>
                <a:cs typeface="Noto Sans Light"/>
                <a:sym typeface="Noto Sans Light"/>
              </a:endParaRPr>
            </a:p>
          </p:txBody>
        </p:sp>
        <p:cxnSp>
          <p:nvCxnSpPr>
            <p:cNvPr id="128" name="Google Shape;128;g3ac74c3332d_0_149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212222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sp>
        <p:nvSpPr>
          <p:cNvPr id="129" name="Google Shape;129;g3ac74c3332d_0_149"/>
          <p:cNvSpPr txBox="1"/>
          <p:nvPr/>
        </p:nvSpPr>
        <p:spPr>
          <a:xfrm>
            <a:off x="8322503" y="4000766"/>
            <a:ext cx="3701100" cy="17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2000" u="none" cap="none" strike="noStrike">
                <a:solidFill>
                  <a:srgbClr val="A02142"/>
                </a:solidFill>
                <a:latin typeface="Noto Sans"/>
                <a:ea typeface="Noto Sans"/>
                <a:cs typeface="Noto Sans"/>
                <a:sym typeface="Noto Sans"/>
              </a:rPr>
              <a:t>Nacional</a:t>
            </a:r>
            <a:endParaRPr b="0" i="0" sz="2000" u="none" cap="none" strike="noStrike">
              <a:solidFill>
                <a:srgbClr val="A0214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212222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222"/>
              </a:buClr>
              <a:buSzPts val="1300"/>
              <a:buFont typeface="Noto Sans Light"/>
              <a:buChar char="●"/>
            </a:pPr>
            <a:r>
              <a:rPr b="0" i="0" lang="es-MX" sz="1300" u="none" cap="none" strike="noStrike">
                <a:solidFill>
                  <a:srgbClr val="212222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Constitución política de los Estados Unidos Mexicanos (CPEUM).</a:t>
            </a:r>
            <a:endParaRPr b="0" i="0" sz="1300" u="none" cap="none" strike="noStrike">
              <a:solidFill>
                <a:srgbClr val="212222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2222"/>
              </a:buClr>
              <a:buSzPts val="1300"/>
              <a:buFont typeface="Noto Sans Light"/>
              <a:buChar char="●"/>
            </a:pPr>
            <a:r>
              <a:rPr b="0" i="0" lang="es-MX" sz="1300" u="none" cap="none" strike="noStrike">
                <a:solidFill>
                  <a:srgbClr val="212222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Ley General de Acceso de las Mujeres a una Vida Libre de Violencia (LGAMVLV).</a:t>
            </a:r>
            <a:endParaRPr b="0" i="0" sz="1300" u="none" cap="none" strike="noStrike">
              <a:solidFill>
                <a:srgbClr val="212222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2222"/>
              </a:buClr>
              <a:buSzPts val="1300"/>
              <a:buFont typeface="Noto Sans Light"/>
              <a:buChar char="●"/>
            </a:pPr>
            <a:r>
              <a:rPr b="0" i="0" lang="es-MX" sz="1300" u="none" cap="none" strike="noStrike">
                <a:solidFill>
                  <a:srgbClr val="212222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Ley General de Igualdad entre Mujeres y Hombres (LGIMH)</a:t>
            </a:r>
            <a:endParaRPr b="0" i="0" sz="1300" u="none" cap="none" strike="noStrike">
              <a:solidFill>
                <a:srgbClr val="212222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12222"/>
              </a:buClr>
              <a:buSzPts val="1300"/>
              <a:buFont typeface="Noto Sans Light"/>
              <a:buChar char="●"/>
            </a:pPr>
            <a:r>
              <a:rPr b="0" i="0" lang="es-MX" sz="1300" u="none" cap="none" strike="noStrike">
                <a:solidFill>
                  <a:srgbClr val="212222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Leyes Estatales.</a:t>
            </a:r>
            <a:endParaRPr b="0" i="0" sz="1300" u="none" cap="none" strike="noStrike">
              <a:solidFill>
                <a:srgbClr val="212222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cxnSp>
        <p:nvCxnSpPr>
          <p:cNvPr id="130" name="Google Shape;130;g3ac74c3332d_0_149"/>
          <p:cNvCxnSpPr/>
          <p:nvPr/>
        </p:nvCxnSpPr>
        <p:spPr>
          <a:xfrm>
            <a:off x="6929153" y="4339521"/>
            <a:ext cx="1715700" cy="0"/>
          </a:xfrm>
          <a:prstGeom prst="straightConnector1">
            <a:avLst/>
          </a:prstGeom>
          <a:noFill/>
          <a:ln cap="flat" cmpd="sng" w="9525">
            <a:solidFill>
              <a:srgbClr val="212222"/>
            </a:solidFill>
            <a:prstDash val="solid"/>
            <a:round/>
            <a:headEnd len="sm" w="sm" type="none"/>
            <a:tailEnd len="med" w="med" type="oval"/>
          </a:ln>
        </p:spPr>
      </p:cxnSp>
      <p:grpSp>
        <p:nvGrpSpPr>
          <p:cNvPr id="131" name="Google Shape;131;g3ac74c3332d_0_149"/>
          <p:cNvGrpSpPr/>
          <p:nvPr/>
        </p:nvGrpSpPr>
        <p:grpSpPr>
          <a:xfrm>
            <a:off x="3617168" y="858619"/>
            <a:ext cx="5086320" cy="5054003"/>
            <a:chOff x="2662212" y="676343"/>
            <a:chExt cx="3814835" cy="3790597"/>
          </a:xfrm>
        </p:grpSpPr>
        <p:sp>
          <p:nvSpPr>
            <p:cNvPr id="132" name="Google Shape;132;g3ac74c3332d_0_149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fmla="val 12622480" name="adj1"/>
                <a:gd fmla="val 19781569" name="adj2"/>
                <a:gd fmla="val 20773" name="adj3"/>
              </a:avLst>
            </a:prstGeom>
            <a:solidFill>
              <a:srgbClr val="AC8017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g3ac74c3332d_0_149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fmla="val 12622480" name="adj1"/>
                <a:gd fmla="val 19662822" name="adj2"/>
                <a:gd fmla="val 20729" name="adj3"/>
              </a:avLst>
            </a:prstGeom>
            <a:solidFill>
              <a:srgbClr val="A0214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g3ac74c3332d_0_149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fmla="val 12622480" name="adj1"/>
                <a:gd fmla="val 19703271" name="adj2"/>
                <a:gd fmla="val 20851" name="adj3"/>
              </a:avLst>
            </a:prstGeom>
            <a:solidFill>
              <a:srgbClr val="68193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5" name="Google Shape;135;g3ac74c3332d_0_149"/>
            <p:cNvGrpSpPr/>
            <p:nvPr/>
          </p:nvGrpSpPr>
          <p:grpSpPr>
            <a:xfrm rot="-7200165">
              <a:off x="3337708" y="2826834"/>
              <a:ext cx="585011" cy="585536"/>
              <a:chOff x="1967628" y="812211"/>
              <a:chExt cx="588000" cy="588000"/>
            </a:xfrm>
          </p:grpSpPr>
          <p:sp>
            <p:nvSpPr>
              <p:cNvPr id="136" name="Google Shape;136;g3ac74c3332d_0_149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EDD899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1180"/>
                  </a:srgbClr>
                </a:outerShdw>
              </a:effectLst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g3ac74c3332d_0_149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EDD899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138;g3ac74c3332d_0_149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139" name="Google Shape;139;g3ac74c3332d_0_149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EDD899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1180"/>
                  </a:srgbClr>
                </a:outerShdw>
              </a:effectLst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g3ac74c3332d_0_149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EDD899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41;g3ac74c3332d_0_149"/>
            <p:cNvGrpSpPr/>
            <p:nvPr/>
          </p:nvGrpSpPr>
          <p:grpSpPr>
            <a:xfrm rot="7200165">
              <a:off x="5229899" y="2804768"/>
              <a:ext cx="585011" cy="585536"/>
              <a:chOff x="1977085" y="811649"/>
              <a:chExt cx="588000" cy="588000"/>
            </a:xfrm>
          </p:grpSpPr>
          <p:sp>
            <p:nvSpPr>
              <p:cNvPr id="142" name="Google Shape;142;g3ac74c3332d_0_149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EDD899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1180"/>
                  </a:srgbClr>
                </a:outerShdw>
              </a:effectLst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g3ac74c3332d_0_149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EDD899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4" name="Google Shape;144;g3ac74c3332d_0_149"/>
          <p:cNvSpPr txBox="1"/>
          <p:nvPr/>
        </p:nvSpPr>
        <p:spPr>
          <a:xfrm>
            <a:off x="6610328" y="1075500"/>
            <a:ext cx="2421900" cy="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s-MX" sz="2000" u="none" cap="none" strike="noStrike">
                <a:solidFill>
                  <a:srgbClr val="AC8017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Internacional</a:t>
            </a:r>
            <a:endParaRPr b="0" i="0" sz="2000" u="none" cap="none" strike="noStrike">
              <a:solidFill>
                <a:srgbClr val="AC8017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3ac74c3332d_0_149"/>
          <p:cNvSpPr txBox="1"/>
          <p:nvPr>
            <p:ph type="title"/>
          </p:nvPr>
        </p:nvSpPr>
        <p:spPr>
          <a:xfrm>
            <a:off x="442225" y="1341800"/>
            <a:ext cx="33429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MX" sz="2100">
                <a:latin typeface="Noto Sans Medium"/>
                <a:ea typeface="Noto Sans Medium"/>
                <a:cs typeface="Noto Sans Medium"/>
                <a:sym typeface="Noto Sans Medium"/>
              </a:rPr>
              <a:t>Reforma constitucional</a:t>
            </a:r>
            <a:endParaRPr b="0" sz="1900"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125" name="Google Shape;125;g3ac74c3332d_0_149"/>
          <p:cNvSpPr txBox="1"/>
          <p:nvPr/>
        </p:nvSpPr>
        <p:spPr>
          <a:xfrm>
            <a:off x="442225" y="2001318"/>
            <a:ext cx="3574800" cy="23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MX" sz="14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En octubre de 2024 la Presidenta Claudia Sheinbaum envió una iniciativa al Congreso para </a:t>
            </a:r>
            <a:r>
              <a:rPr b="0" i="0" lang="es-MX" sz="1400" u="none" cap="none" strike="noStrike">
                <a:solidFill>
                  <a:srgbClr val="2F2F2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reformar la Constitución y Leyes Generales.</a:t>
            </a:r>
            <a:endParaRPr b="0" i="0" sz="1400" u="none" cap="none" strike="noStrike">
              <a:solidFill>
                <a:srgbClr val="2F2F2F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marR="0" rtl="0" algn="just">
              <a:lnSpc>
                <a:spcPct val="115833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MX" sz="1800" u="none" cap="none" strike="noStrike">
                <a:solidFill>
                  <a:srgbClr val="2F2F2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El decreto se publicó en el DOF el 15 de noviembre  de 2024.</a:t>
            </a:r>
            <a:endParaRPr b="0" i="0" sz="1800" u="none" cap="none" strike="noStrike">
              <a:solidFill>
                <a:srgbClr val="2F2F2F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marR="0" rtl="0" algn="just">
              <a:lnSpc>
                <a:spcPct val="115833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2F2F2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Se incorpora el derecho a la </a:t>
            </a:r>
            <a:r>
              <a:rPr b="0" i="0" lang="es-MX" sz="2000" u="none" cap="none" strike="noStrike">
                <a:solidFill>
                  <a:srgbClr val="8E7CC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igualdad sustantiva, a la igualdad salarial y a la </a:t>
            </a:r>
            <a:r>
              <a:rPr b="0" i="0" lang="es-MX" sz="2000" u="none" cap="none" strike="noStrike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  <a:t>vida libre de violencia.</a:t>
            </a:r>
            <a:endParaRPr b="0" i="0" sz="2000" u="none" cap="none" strike="noStrike">
              <a:solidFill>
                <a:srgbClr val="8E7CC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ac74c3332d_0_205"/>
          <p:cNvSpPr txBox="1"/>
          <p:nvPr>
            <p:ph type="title"/>
          </p:nvPr>
        </p:nvSpPr>
        <p:spPr>
          <a:xfrm>
            <a:off x="7581697" y="3300992"/>
            <a:ext cx="26430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>
                <a:solidFill>
                  <a:srgbClr val="E97751"/>
                </a:solidFill>
              </a:rPr>
              <a:t>Modalidades de Violencia </a:t>
            </a:r>
            <a:endParaRPr>
              <a:solidFill>
                <a:srgbClr val="E97751"/>
              </a:solidFill>
            </a:endParaRPr>
          </a:p>
        </p:txBody>
      </p:sp>
      <p:pic>
        <p:nvPicPr>
          <p:cNvPr id="151" name="Google Shape;151;g3ac74c3332d_0_205"/>
          <p:cNvPicPr preferRelativeResize="0"/>
          <p:nvPr/>
        </p:nvPicPr>
        <p:blipFill rotWithShape="1">
          <a:blip r:embed="rId3">
            <a:alphaModFix/>
          </a:blip>
          <a:srcRect b="0" l="18540" r="19719" t="0"/>
          <a:stretch/>
        </p:blipFill>
        <p:spPr>
          <a:xfrm>
            <a:off x="1053675" y="1333400"/>
            <a:ext cx="4364551" cy="471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3ac74c3332d_0_205"/>
          <p:cNvSpPr txBox="1"/>
          <p:nvPr>
            <p:ph type="title"/>
          </p:nvPr>
        </p:nvSpPr>
        <p:spPr>
          <a:xfrm>
            <a:off x="1329100" y="392525"/>
            <a:ext cx="40890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>
                <a:solidFill>
                  <a:srgbClr val="E97751"/>
                </a:solidFill>
              </a:rPr>
              <a:t>Tipos de violencia </a:t>
            </a:r>
            <a:endParaRPr>
              <a:solidFill>
                <a:srgbClr val="E97751"/>
              </a:solidFill>
            </a:endParaRPr>
          </a:p>
        </p:txBody>
      </p:sp>
      <p:sp>
        <p:nvSpPr>
          <p:cNvPr id="153" name="Google Shape;153;g3ac74c3332d_0_205"/>
          <p:cNvSpPr txBox="1"/>
          <p:nvPr/>
        </p:nvSpPr>
        <p:spPr>
          <a:xfrm>
            <a:off x="10322985" y="6363151"/>
            <a:ext cx="14568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100" u="none" cap="none" strike="noStrike">
                <a:solidFill>
                  <a:srgbClr val="444444"/>
                </a:solidFill>
                <a:latin typeface="Noto Sans"/>
                <a:ea typeface="Noto Sans"/>
                <a:cs typeface="Noto Sans"/>
                <a:sym typeface="Noto Sans"/>
              </a:rPr>
              <a:t>Fuente</a:t>
            </a:r>
            <a:r>
              <a:rPr b="0" i="0" lang="es-MX" sz="1100" u="none" cap="none" strike="noStrike">
                <a:solidFill>
                  <a:srgbClr val="444444"/>
                </a:solidFill>
                <a:latin typeface="Noto Sans"/>
                <a:ea typeface="Noto Sans"/>
                <a:cs typeface="Noto Sans"/>
                <a:sym typeface="Noto Sans"/>
              </a:rPr>
              <a:t>: LGAMVLV</a:t>
            </a:r>
            <a:endParaRPr b="0" i="0" sz="800" u="none" cap="none" strike="noStrike">
              <a:solidFill>
                <a:srgbClr val="999999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54" name="Google Shape;154;g3ac74c3332d_0_205"/>
          <p:cNvPicPr preferRelativeResize="0"/>
          <p:nvPr/>
        </p:nvPicPr>
        <p:blipFill rotWithShape="1">
          <a:blip r:embed="rId4">
            <a:alphaModFix/>
          </a:blip>
          <a:srcRect b="0" l="11876" r="10849" t="0"/>
          <a:stretch/>
        </p:blipFill>
        <p:spPr>
          <a:xfrm>
            <a:off x="5963200" y="1087525"/>
            <a:ext cx="5879998" cy="508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ac74c3332d_0_139"/>
          <p:cNvSpPr txBox="1"/>
          <p:nvPr>
            <p:ph type="title"/>
          </p:nvPr>
        </p:nvSpPr>
        <p:spPr>
          <a:xfrm>
            <a:off x="443205" y="401075"/>
            <a:ext cx="90120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2900">
                <a:solidFill>
                  <a:srgbClr val="E97751"/>
                </a:solidFill>
              </a:rPr>
              <a:t>Violencia digital</a:t>
            </a:r>
            <a:endParaRPr sz="2900">
              <a:solidFill>
                <a:srgbClr val="E9775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3400">
              <a:solidFill>
                <a:srgbClr val="E97751"/>
              </a:solidFill>
            </a:endParaRPr>
          </a:p>
        </p:txBody>
      </p:sp>
      <p:sp>
        <p:nvSpPr>
          <p:cNvPr id="160" name="Google Shape;160;g3ac74c3332d_0_139"/>
          <p:cNvSpPr/>
          <p:nvPr/>
        </p:nvSpPr>
        <p:spPr>
          <a:xfrm>
            <a:off x="443200" y="1722200"/>
            <a:ext cx="4788900" cy="3161100"/>
          </a:xfrm>
          <a:prstGeom prst="round2DiagRect">
            <a:avLst>
              <a:gd fmla="val 0" name="adj1"/>
              <a:gd fmla="val 17764" name="adj2"/>
            </a:avLst>
          </a:prstGeom>
          <a:solidFill>
            <a:srgbClr val="5B539F"/>
          </a:solidFill>
          <a:ln>
            <a:noFill/>
          </a:ln>
        </p:spPr>
        <p:txBody>
          <a:bodyPr anchorCtr="0" anchor="ctr" bIns="107650" lIns="107650" spcFirstLastPara="1" rIns="107650" wrap="square" tIns="107650">
            <a:noAutofit/>
          </a:bodyPr>
          <a:lstStyle/>
          <a:p>
            <a:pPr indent="-317500" lvl="0" marL="457200" marR="0" rtl="0" algn="just">
              <a:lnSpc>
                <a:spcPct val="100000"/>
              </a:lnSpc>
              <a:spcBef>
                <a:spcPts val="1855"/>
              </a:spcBef>
              <a:spcAft>
                <a:spcPts val="0"/>
              </a:spcAft>
              <a:buClr>
                <a:srgbClr val="F9ECD8"/>
              </a:buClr>
              <a:buSzPts val="1400"/>
              <a:buFont typeface="Noto Sans"/>
              <a:buChar char="❖"/>
            </a:pPr>
            <a:r>
              <a:rPr lang="es-MX">
                <a:solidFill>
                  <a:srgbClr val="F9ECD8"/>
                </a:solidFill>
                <a:latin typeface="Noto Sans"/>
                <a:ea typeface="Noto Sans"/>
                <a:cs typeface="Noto Sans"/>
                <a:sym typeface="Noto Sans"/>
              </a:rPr>
              <a:t>20.9% de la población usuaria de internet (18.4 millones de personas de 12 años</a:t>
            </a:r>
            <a:endParaRPr>
              <a:solidFill>
                <a:srgbClr val="F9ECD8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CD8"/>
              </a:buClr>
              <a:buSzPts val="1400"/>
              <a:buFont typeface="Noto Sans"/>
              <a:buChar char="❖"/>
            </a:pPr>
            <a:r>
              <a:rPr lang="es-MX">
                <a:solidFill>
                  <a:srgbClr val="F9ECD8"/>
                </a:solidFill>
                <a:latin typeface="Noto Sans"/>
                <a:ea typeface="Noto Sans"/>
                <a:cs typeface="Noto Sans"/>
                <a:sym typeface="Noto Sans"/>
              </a:rPr>
              <a:t>y más) vivió alguna situación de ciberacoso.</a:t>
            </a:r>
            <a:endParaRPr>
              <a:solidFill>
                <a:srgbClr val="F9ECD8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CD8"/>
              </a:buClr>
              <a:buSzPts val="1400"/>
              <a:buFont typeface="Noto Sans"/>
              <a:buChar char="❖"/>
            </a:pPr>
            <a:r>
              <a:rPr lang="es-MX">
                <a:solidFill>
                  <a:srgbClr val="F9ECD8"/>
                </a:solidFill>
                <a:latin typeface="Noto Sans"/>
                <a:ea typeface="Noto Sans"/>
                <a:cs typeface="Noto Sans"/>
                <a:sym typeface="Noto Sans"/>
              </a:rPr>
              <a:t>La mayor prevalencia de ciberacoso se registró en Durango, con 28.8%. Siguieron</a:t>
            </a:r>
            <a:endParaRPr>
              <a:solidFill>
                <a:srgbClr val="F9ECD8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CD8"/>
              </a:buClr>
              <a:buSzPts val="1400"/>
              <a:buFont typeface="Noto Sans"/>
              <a:buChar char="❖"/>
            </a:pPr>
            <a:r>
              <a:rPr lang="es-MX">
                <a:solidFill>
                  <a:srgbClr val="F9ECD8"/>
                </a:solidFill>
                <a:latin typeface="Noto Sans"/>
                <a:ea typeface="Noto Sans"/>
                <a:cs typeface="Noto Sans"/>
                <a:sym typeface="Noto Sans"/>
              </a:rPr>
              <a:t>Oaxaca y Puebla, con 25.5 y 25.0%, respectivamente.</a:t>
            </a:r>
            <a:endParaRPr>
              <a:solidFill>
                <a:srgbClr val="F9ECD8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CD8"/>
              </a:buClr>
              <a:buSzPts val="1400"/>
              <a:buFont typeface="Noto Sans"/>
              <a:buChar char="❖"/>
            </a:pPr>
            <a:r>
              <a:rPr lang="es-MX">
                <a:solidFill>
                  <a:srgbClr val="F9ECD8"/>
                </a:solidFill>
                <a:latin typeface="Noto Sans"/>
                <a:ea typeface="Noto Sans"/>
                <a:cs typeface="Noto Sans"/>
                <a:sym typeface="Noto Sans"/>
              </a:rPr>
              <a:t>Para la población de mujeres usuarias, se estima que 22.0% fue víctima de ciberacoso y para el caso de la población de hombres usuarios, fue de 19.6%.</a:t>
            </a:r>
            <a:endParaRPr>
              <a:solidFill>
                <a:srgbClr val="F9ECD8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61" name="Google Shape;161;g3ac74c3332d_0_139"/>
          <p:cNvSpPr txBox="1"/>
          <p:nvPr/>
        </p:nvSpPr>
        <p:spPr>
          <a:xfrm>
            <a:off x="142700" y="887625"/>
            <a:ext cx="566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latin typeface="Noto Sans"/>
                <a:ea typeface="Noto Sans"/>
                <a:cs typeface="Noto Sans"/>
                <a:sym typeface="Noto Sans"/>
              </a:rPr>
              <a:t>De acuerdo con cifras del INEGI, en México, en 2023:</a:t>
            </a:r>
            <a:endParaRPr sz="1800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62" name="Google Shape;162;g3ac74c3332d_0_139"/>
          <p:cNvPicPr preferRelativeResize="0"/>
          <p:nvPr/>
        </p:nvPicPr>
        <p:blipFill rotWithShape="1">
          <a:blip r:embed="rId3">
            <a:alphaModFix/>
          </a:blip>
          <a:srcRect b="36334" l="4378" r="51788" t="27665"/>
          <a:stretch/>
        </p:blipFill>
        <p:spPr>
          <a:xfrm>
            <a:off x="2631975" y="5082549"/>
            <a:ext cx="2917200" cy="134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ac74c3332d_0_139"/>
          <p:cNvSpPr txBox="1"/>
          <p:nvPr/>
        </p:nvSpPr>
        <p:spPr>
          <a:xfrm>
            <a:off x="5992950" y="887625"/>
            <a:ext cx="60882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600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Algunos ejemplos de violencia digital son:</a:t>
            </a:r>
            <a:endParaRPr b="1" sz="1600">
              <a:solidFill>
                <a:srgbClr val="FBBB4B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latin typeface="Noto Sans"/>
                <a:ea typeface="Noto Sans"/>
                <a:cs typeface="Noto Sans"/>
                <a:sym typeface="Noto Sans"/>
              </a:rPr>
              <a:t>• Violar la intimidad de las mujeres: Grabar, compartir, publicar, comprar o vender imágenes o videos íntimos reales o alterados con IA.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latin typeface="Noto Sans"/>
                <a:ea typeface="Noto Sans"/>
                <a:cs typeface="Noto Sans"/>
                <a:sym typeface="Noto Sans"/>
              </a:rPr>
              <a:t>• Sexualizar o cosificar a las personas en videos o imágenes.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latin typeface="Noto Sans"/>
                <a:ea typeface="Noto Sans"/>
                <a:cs typeface="Noto Sans"/>
                <a:sym typeface="Noto Sans"/>
              </a:rPr>
              <a:t>• Acosar y amenazar con imágenes, audios y videos de contenido íntimo sexualy/o mensajes agresivos y hostigadores.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600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¿Qué hacer si eres víctima de ciberviolencia?</a:t>
            </a:r>
            <a:endParaRPr b="1" sz="1600">
              <a:solidFill>
                <a:srgbClr val="FBBB4B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latin typeface="Noto Sans"/>
                <a:ea typeface="Noto Sans"/>
                <a:cs typeface="Noto Sans"/>
                <a:sym typeface="Noto Sans"/>
              </a:rPr>
              <a:t>• Denuncia las páginas o redes sociales donde se compartió tu contenido.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latin typeface="Noto Sans"/>
                <a:ea typeface="Noto Sans"/>
                <a:cs typeface="Noto Sans"/>
                <a:sym typeface="Noto Sans"/>
              </a:rPr>
              <a:t>• Denuncia el acoso en tu Ministerio Público más cercano.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latin typeface="Noto Sans"/>
                <a:ea typeface="Noto Sans"/>
                <a:cs typeface="Noto Sans"/>
                <a:sym typeface="Noto Sans"/>
              </a:rPr>
              <a:t>• Si te es posible, guarda pruebas del acoso, como capturas de pantalla, videos, audios o fotografías.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latin typeface="Noto Sans"/>
                <a:ea typeface="Noto Sans"/>
                <a:cs typeface="Noto Sans"/>
                <a:sym typeface="Noto Sans"/>
              </a:rPr>
              <a:t>• No respondas ni reenvies ningún mensaje.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latin typeface="Noto Sans"/>
                <a:ea typeface="Noto Sans"/>
                <a:cs typeface="Noto Sans"/>
                <a:sym typeface="Noto Sans"/>
              </a:rPr>
              <a:t>• Bloquea a las personas que te estén acosando y acércate a tu redes de apoyo.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latin typeface="Noto Sans"/>
                <a:ea typeface="Noto Sans"/>
                <a:cs typeface="Noto Sans"/>
                <a:sym typeface="Noto Sans"/>
              </a:rPr>
              <a:t>• Recuerda que no estás sola/o, la culpa no es tuya.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ac74c3332d_0_254"/>
          <p:cNvSpPr txBox="1"/>
          <p:nvPr>
            <p:ph type="title"/>
          </p:nvPr>
        </p:nvSpPr>
        <p:spPr>
          <a:xfrm>
            <a:off x="425400" y="265700"/>
            <a:ext cx="40890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>
                <a:solidFill>
                  <a:srgbClr val="E97751"/>
                </a:solidFill>
              </a:rPr>
              <a:t>Violencia feminicida</a:t>
            </a:r>
            <a:r>
              <a:rPr lang="es-MX">
                <a:solidFill>
                  <a:srgbClr val="E97751"/>
                </a:solidFill>
              </a:rPr>
              <a:t> </a:t>
            </a:r>
            <a:endParaRPr>
              <a:solidFill>
                <a:srgbClr val="E97751"/>
              </a:solidFill>
            </a:endParaRPr>
          </a:p>
        </p:txBody>
      </p:sp>
      <p:sp>
        <p:nvSpPr>
          <p:cNvPr id="169" name="Google Shape;169;g3ac74c3332d_0_254"/>
          <p:cNvSpPr txBox="1"/>
          <p:nvPr/>
        </p:nvSpPr>
        <p:spPr>
          <a:xfrm>
            <a:off x="276150" y="920900"/>
            <a:ext cx="11639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Es la </a:t>
            </a:r>
            <a:r>
              <a:rPr b="1" lang="es-MX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forma extrema de violencia de género contra las mujeres, las adolescentes y las niñas</a:t>
            </a: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, producto de la violación de sus derechos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humanos y del ejercicio abusivo del poder, tanto en los ámbitos público y privado, que puede conllevar impunidad social y del Estado. </a:t>
            </a:r>
            <a:r>
              <a:rPr b="1" lang="es-MX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Se manifiesta a través de conductas de odio y discriminación que ponen en riesgo sus vidas o culminan en muertes violentas</a:t>
            </a: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 como el feminicidio, el suicidio y el homicidio, u otras formas de muer tes evitables y en conductas que afectan gravemente la integridad, la seguridad, la libertad personal y el libre desarrollo de las mujeres, las adolescentes y las niñas.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170" name="Google Shape;170;g3ac74c3332d_0_254"/>
          <p:cNvSpPr txBox="1"/>
          <p:nvPr/>
        </p:nvSpPr>
        <p:spPr>
          <a:xfrm>
            <a:off x="2441575" y="2183000"/>
            <a:ext cx="92589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Se considera que existen razones de género cuando suceda alguna de las siguientes circunstancias:</a:t>
            </a:r>
            <a:endParaRPr b="1">
              <a:solidFill>
                <a:srgbClr val="5B539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Light"/>
              <a:buAutoNum type="arabicPeriod"/>
            </a:pPr>
            <a:r>
              <a:rPr lang="es-MX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La victima presente signos de violencia sexual de cualquier tipo;</a:t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Light"/>
              <a:buAutoNum type="arabicPeriod"/>
            </a:pPr>
            <a:r>
              <a:rPr lang="es-MX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A la víctima se le hayan infligido lesiones o mutilaciones infamantes o degradantes, previas o posteriores a la privación de la vida o actos de necrofilia;</a:t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Light"/>
              <a:buAutoNum type="arabicPeriod"/>
            </a:pPr>
            <a:r>
              <a:rPr lang="es-MX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Existan antecedentes o datos de cualquier tipo de violencia en el ámbito familiar, laboral o escolar, del sujeto activo en contra de la víctima;</a:t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Light"/>
              <a:buAutoNum type="arabicPeriod"/>
            </a:pPr>
            <a:r>
              <a:rPr lang="es-MX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Haya existido entre el activo y la víctima una relación sentimental, afectiva o de confianza;</a:t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Light"/>
              <a:buAutoNum type="arabicPeriod"/>
            </a:pPr>
            <a:r>
              <a:rPr lang="es-MX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Existan datos que establezcan que hubo amenazas relacionadas con el hecho delictuoso, acoso o lesiones del sujeto activo en contra de la víctima;</a:t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Light"/>
              <a:buAutoNum type="arabicPeriod"/>
            </a:pPr>
            <a:r>
              <a:rPr lang="es-MX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</a:t>
            </a:r>
            <a:r>
              <a:rPr lang="es-MX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a víctima haya sido incomunicada, cualquiera que sea el tiempo previo a la privación de la vida;</a:t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Light"/>
              <a:buAutoNum type="arabicPeriod"/>
            </a:pPr>
            <a:r>
              <a:rPr lang="es-MX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El cuerpo de la víctima sea expuesto o exhibido en un lugar público.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c74c3332d_0_267"/>
          <p:cNvSpPr txBox="1"/>
          <p:nvPr>
            <p:ph type="title"/>
          </p:nvPr>
        </p:nvSpPr>
        <p:spPr>
          <a:xfrm>
            <a:off x="425400" y="265700"/>
            <a:ext cx="40890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>
                <a:solidFill>
                  <a:srgbClr val="E97751"/>
                </a:solidFill>
              </a:rPr>
              <a:t>Transfeminicidio</a:t>
            </a:r>
            <a:r>
              <a:rPr lang="es-MX">
                <a:solidFill>
                  <a:srgbClr val="E97751"/>
                </a:solidFill>
              </a:rPr>
              <a:t> </a:t>
            </a:r>
            <a:endParaRPr>
              <a:solidFill>
                <a:srgbClr val="E97751"/>
              </a:solidFill>
            </a:endParaRPr>
          </a:p>
        </p:txBody>
      </p:sp>
      <p:sp>
        <p:nvSpPr>
          <p:cNvPr id="176" name="Google Shape;176;g3ac74c3332d_0_267"/>
          <p:cNvSpPr txBox="1"/>
          <p:nvPr/>
        </p:nvSpPr>
        <p:spPr>
          <a:xfrm>
            <a:off x="1490300" y="1168025"/>
            <a:ext cx="8878500" cy="1231500"/>
          </a:xfrm>
          <a:prstGeom prst="rect">
            <a:avLst/>
          </a:prstGeom>
          <a:noFill/>
          <a:ln cap="flat" cmpd="sng" w="28575">
            <a:solidFill>
              <a:srgbClr val="5B53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700">
                <a:latin typeface="Noto Sans Light"/>
                <a:ea typeface="Noto Sans Light"/>
                <a:cs typeface="Noto Sans Light"/>
                <a:sym typeface="Noto Sans Light"/>
              </a:rPr>
              <a:t>Se entiende por transfeminicidio a la privación de la vida a una mujer trans o a una perona cuya identidad o expresión de género, real o percibida, se encuentre dentro des espectro femenino de género, motivado por razones de odio, prejuicio o discriminación hacia su identidad o espresión de género.</a:t>
            </a:r>
            <a:endParaRPr sz="170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177" name="Google Shape;177;g3ac74c3332d_0_267"/>
          <p:cNvSpPr txBox="1"/>
          <p:nvPr/>
        </p:nvSpPr>
        <p:spPr>
          <a:xfrm>
            <a:off x="1490300" y="3566350"/>
            <a:ext cx="89895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700">
                <a:latin typeface="Noto Sans Light"/>
                <a:ea typeface="Noto Sans Light"/>
                <a:cs typeface="Noto Sans Light"/>
                <a:sym typeface="Noto Sans Light"/>
              </a:rPr>
              <a:t>El </a:t>
            </a:r>
            <a:r>
              <a:rPr b="1" lang="es-MX" sz="1700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acoso sexual </a:t>
            </a:r>
            <a:r>
              <a:rPr lang="es-MX" sz="1700">
                <a:latin typeface="Noto Sans Light"/>
                <a:ea typeface="Noto Sans Light"/>
                <a:cs typeface="Noto Sans Light"/>
                <a:sym typeface="Noto Sans Light"/>
              </a:rPr>
              <a:t>es una forma de violencia que implica conductas sexuales no deseadas, verbales, físicas o simbólicas, que afectan la dignidad, libertad o integridad de quien las recibe. No necesariamente implica una relación jerárquica.</a:t>
            </a:r>
            <a:endParaRPr sz="1700"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700">
                <a:latin typeface="Noto Sans Light"/>
                <a:ea typeface="Noto Sans Light"/>
                <a:cs typeface="Noto Sans Light"/>
                <a:sym typeface="Noto Sans Light"/>
              </a:rPr>
              <a:t>El </a:t>
            </a:r>
            <a:r>
              <a:rPr b="1" lang="es-MX" sz="1700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hostigamiento sexual</a:t>
            </a:r>
            <a:r>
              <a:rPr lang="es-MX" sz="1700">
                <a:latin typeface="Noto Sans Light"/>
                <a:ea typeface="Noto Sans Light"/>
                <a:cs typeface="Noto Sans Light"/>
                <a:sym typeface="Noto Sans Light"/>
              </a:rPr>
              <a:t> ocurre en un </a:t>
            </a:r>
            <a:r>
              <a:rPr b="1" lang="es-MX" sz="1700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contexto de subordinación </a:t>
            </a:r>
            <a:r>
              <a:rPr lang="es-MX" sz="1700">
                <a:latin typeface="Noto Sans Light"/>
                <a:ea typeface="Noto Sans Light"/>
                <a:cs typeface="Noto Sans Light"/>
                <a:sym typeface="Noto Sans Light"/>
              </a:rPr>
              <a:t>ya sea laboral o escolar, donde una persona en posición de poder ejerce presión sobre otra para obtener favores sexuales, afectando su entorno de trabajo, educativo o institucional.</a:t>
            </a:r>
            <a:endParaRPr sz="170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178" name="Google Shape;178;g3ac74c3332d_0_267"/>
          <p:cNvSpPr txBox="1"/>
          <p:nvPr>
            <p:ph type="title"/>
          </p:nvPr>
        </p:nvSpPr>
        <p:spPr>
          <a:xfrm>
            <a:off x="672925" y="2750470"/>
            <a:ext cx="55419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>
                <a:solidFill>
                  <a:srgbClr val="E97751"/>
                </a:solidFill>
              </a:rPr>
              <a:t>Acoso y hostigamiento sexual</a:t>
            </a:r>
            <a:r>
              <a:rPr lang="es-MX">
                <a:solidFill>
                  <a:srgbClr val="E97751"/>
                </a:solidFill>
              </a:rPr>
              <a:t> </a:t>
            </a:r>
            <a:endParaRPr>
              <a:solidFill>
                <a:srgbClr val="E9775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ace1127636_0_0"/>
          <p:cNvSpPr txBox="1"/>
          <p:nvPr>
            <p:ph type="title"/>
          </p:nvPr>
        </p:nvSpPr>
        <p:spPr>
          <a:xfrm>
            <a:off x="639475" y="1025375"/>
            <a:ext cx="42834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 sz="2400">
                <a:solidFill>
                  <a:srgbClr val="E97751"/>
                </a:solidFill>
              </a:rPr>
              <a:t>El acoso y hostigamiento sexual en cifras </a:t>
            </a:r>
            <a:endParaRPr sz="2400">
              <a:solidFill>
                <a:srgbClr val="E97751"/>
              </a:solidFill>
            </a:endParaRPr>
          </a:p>
        </p:txBody>
      </p:sp>
      <p:sp>
        <p:nvSpPr>
          <p:cNvPr id="184" name="Google Shape;184;g3ace1127636_0_0"/>
          <p:cNvSpPr txBox="1"/>
          <p:nvPr/>
        </p:nvSpPr>
        <p:spPr>
          <a:xfrm>
            <a:off x="314425" y="2060150"/>
            <a:ext cx="4933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Font typeface="Noto Sans Light"/>
              <a:buChar char="●"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Sólo el </a:t>
            </a:r>
            <a:r>
              <a:rPr b="1" lang="es-MX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4.8%</a:t>
            </a: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 de las mujeres que sufrió violencia de pareja presentó una denuncia (ENDIREH, 2021).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Font typeface="Noto Sans Light"/>
              <a:buChar char="●"/>
            </a:pPr>
            <a:r>
              <a:rPr b="1" lang="es-MX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32% </a:t>
            </a: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de las mujeres que sufrieron acoso sexual (as) y hostigamiento sexual (hs) laboral no denunció por desconfianza en las autoridades y en su capacidad de resolver el problema (PIPASEVM, 2021).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Font typeface="Noto Sans Light"/>
              <a:buChar char="●"/>
            </a:pPr>
            <a:r>
              <a:rPr b="1" lang="es-MX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15.9%</a:t>
            </a: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 de las mujeres no denunció hs y as porque no sabían dónde podían recibir atención (PIPASEVM, 2021).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Font typeface="Noto Sans Light"/>
              <a:buChar char="●"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Cerca del </a:t>
            </a:r>
            <a:r>
              <a:rPr b="1" lang="es-MX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50% </a:t>
            </a: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de las víctimas no está recibiendo el apoyo institucional que requiere al sufrir hs o as laboral (PIPASEVM, 2021).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Font typeface="Noto Sans Light"/>
              <a:buChar char="●"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El </a:t>
            </a:r>
            <a:r>
              <a:rPr b="1" lang="es-MX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98.6%</a:t>
            </a: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 de los casos de violencia sexual que sufrieron las mujeres mayores de 18 años, de julio a diciembre de 2020, no fueron denunciados (ENSU).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185" name="Google Shape;185;g3ace1127636_0_0"/>
          <p:cNvSpPr txBox="1"/>
          <p:nvPr>
            <p:ph type="title"/>
          </p:nvPr>
        </p:nvSpPr>
        <p:spPr>
          <a:xfrm>
            <a:off x="6650025" y="1025375"/>
            <a:ext cx="42834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 sz="2400">
                <a:solidFill>
                  <a:srgbClr val="E97751"/>
                </a:solidFill>
              </a:rPr>
              <a:t>¿Cómo se manifiesta?</a:t>
            </a:r>
            <a:endParaRPr sz="2400">
              <a:solidFill>
                <a:srgbClr val="E97751"/>
              </a:solidFill>
            </a:endParaRPr>
          </a:p>
        </p:txBody>
      </p:sp>
      <p:sp>
        <p:nvSpPr>
          <p:cNvPr id="186" name="Google Shape;186;g3ace1127636_0_0"/>
          <p:cNvSpPr txBox="1"/>
          <p:nvPr/>
        </p:nvSpPr>
        <p:spPr>
          <a:xfrm>
            <a:off x="6650025" y="1952292"/>
            <a:ext cx="4677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Con conductas verbales, físicas, visuales o simbólicas, y su gravedad puede aumentar progresivamente si no se interviene: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oto Sans Light"/>
              <a:buChar char="➔"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Comentarios sexuales, insinuaciones o chistes ofensivos.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oto Sans Light"/>
              <a:buChar char="➔"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Miradas con intenciones sexuales o que causen incomodidad, silbidos o gestos obscenos.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oto Sans Light"/>
              <a:buChar char="➔"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Contacto físico no consentido (roces, tocamientos).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oto Sans Light"/>
              <a:buChar char="➔"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Envío de imágenes, mensajes, correos o contenido sexual sin consentimiento.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oto Sans Light"/>
              <a:buChar char="➔"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Condicionar beneficios laborales o escolares a favores sexuales.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oto Sans Light"/>
              <a:buChar char="➔"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Intimidación o represalias ante el rechazo.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oto Sans Light"/>
              <a:buChar char="➔"/>
            </a:pPr>
            <a:r>
              <a:rPr lang="es-MX">
                <a:latin typeface="Noto Sans Light"/>
                <a:ea typeface="Noto Sans Light"/>
                <a:cs typeface="Noto Sans Light"/>
                <a:sym typeface="Noto Sans Light"/>
              </a:rPr>
              <a:t>Persecución, vigilancia o invasión del espacio personal.</a:t>
            </a:r>
            <a:endParaRPr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ac74c3332d_0_278"/>
          <p:cNvSpPr txBox="1"/>
          <p:nvPr>
            <p:ph type="title"/>
          </p:nvPr>
        </p:nvSpPr>
        <p:spPr>
          <a:xfrm>
            <a:off x="576075" y="692450"/>
            <a:ext cx="5781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 sz="2400">
                <a:solidFill>
                  <a:srgbClr val="E97751"/>
                </a:solidFill>
              </a:rPr>
              <a:t>¿Qué es el consentimiento?</a:t>
            </a:r>
            <a:endParaRPr sz="2400">
              <a:solidFill>
                <a:srgbClr val="E97751"/>
              </a:solidFill>
            </a:endParaRPr>
          </a:p>
        </p:txBody>
      </p:sp>
      <p:sp>
        <p:nvSpPr>
          <p:cNvPr id="192" name="Google Shape;192;g3ac74c3332d_0_278"/>
          <p:cNvSpPr txBox="1"/>
          <p:nvPr/>
        </p:nvSpPr>
        <p:spPr>
          <a:xfrm>
            <a:off x="576075" y="1696425"/>
            <a:ext cx="87750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latin typeface="Noto Sans Light"/>
                <a:ea typeface="Noto Sans Light"/>
                <a:cs typeface="Noto Sans Light"/>
                <a:sym typeface="Noto Sans Light"/>
              </a:rPr>
              <a:t>Es el </a:t>
            </a:r>
            <a:r>
              <a:rPr b="1" lang="es-MX" sz="1900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acuerdo voluntario, informado, reversible y entusiasta</a:t>
            </a:r>
            <a:r>
              <a:rPr lang="es-MX" sz="1900">
                <a:latin typeface="Noto Sans Light"/>
                <a:ea typeface="Noto Sans Light"/>
                <a:cs typeface="Noto Sans Light"/>
                <a:sym typeface="Noto Sans Light"/>
              </a:rPr>
              <a:t> entre personas que están en igualdad de condiciones, para participar en una actividad sexual. No puede haber consentimiento cuando hay intimidación, coacción, manipulación, miedo, presión o diferencia de poder.</a:t>
            </a:r>
            <a:endParaRPr sz="1900"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latin typeface="Noto Sans Light"/>
                <a:ea typeface="Noto Sans Light"/>
                <a:cs typeface="Noto Sans Light"/>
                <a:sym typeface="Noto Sans Light"/>
              </a:rPr>
              <a:t>El consentimiento </a:t>
            </a:r>
            <a:r>
              <a:rPr b="1" lang="es-MX" sz="1900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no se presume ni se da por sentado</a:t>
            </a:r>
            <a:r>
              <a:rPr lang="es-MX" sz="1900">
                <a:latin typeface="Noto Sans Light"/>
                <a:ea typeface="Noto Sans Light"/>
                <a:cs typeface="Noto Sans Light"/>
                <a:sym typeface="Noto Sans Light"/>
              </a:rPr>
              <a:t>. El silencio no es consentimiento. Debe poder retirarse en cualquier momento sin consecuencias negativas para la persona.</a:t>
            </a:r>
            <a:endParaRPr sz="1900"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latin typeface="Noto Sans Light"/>
                <a:ea typeface="Noto Sans Light"/>
                <a:cs typeface="Noto Sans Light"/>
                <a:sym typeface="Noto Sans Light"/>
              </a:rPr>
              <a:t>Poder decidir libremente sobre nuestro cuerpo, nuestra vida, quiénes nos rodean y cómo interactuamos con esas personas, contribuye al ejercicio pleno de nuestros derechos, por el contrario, cuando se niega el derecho a decir nos puede afectar en varias esferas de la vida, como la laboral o la escolar.</a:t>
            </a:r>
            <a:endParaRPr sz="1900"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193" name="Google Shape;193;g3ac74c3332d_0_278"/>
          <p:cNvPicPr preferRelativeResize="0"/>
          <p:nvPr/>
        </p:nvPicPr>
        <p:blipFill rotWithShape="1">
          <a:blip r:embed="rId3">
            <a:alphaModFix/>
          </a:blip>
          <a:srcRect b="29722" l="32120" r="52795" t="43692"/>
          <a:stretch/>
        </p:blipFill>
        <p:spPr>
          <a:xfrm>
            <a:off x="9722350" y="2703775"/>
            <a:ext cx="1973700" cy="1956900"/>
          </a:xfrm>
          <a:prstGeom prst="ellipse">
            <a:avLst/>
          </a:prstGeom>
          <a:noFill/>
          <a:ln cap="flat" cmpd="sng" w="28575">
            <a:solidFill>
              <a:srgbClr val="FBBB4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ce1127636_0_8"/>
          <p:cNvSpPr txBox="1"/>
          <p:nvPr/>
        </p:nvSpPr>
        <p:spPr>
          <a:xfrm>
            <a:off x="6416301" y="1082100"/>
            <a:ext cx="33885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MX" sz="2500" u="none" cap="none" strike="noStrike">
                <a:solidFill>
                  <a:srgbClr val="E97751"/>
                </a:solidFill>
                <a:latin typeface="Noto Sans"/>
                <a:ea typeface="Noto Sans"/>
                <a:cs typeface="Noto Sans"/>
                <a:sym typeface="Noto Sans"/>
              </a:rPr>
              <a:t>Art. 4º de la CPEUM</a:t>
            </a:r>
            <a:endParaRPr b="1" i="0" sz="2500" u="none" cap="none" strike="noStrike">
              <a:solidFill>
                <a:srgbClr val="E9775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99" name="Google Shape;199;g3ace1127636_0_8" title="Mujeres en la constitución.jpeg"/>
          <p:cNvPicPr preferRelativeResize="0"/>
          <p:nvPr/>
        </p:nvPicPr>
        <p:blipFill rotWithShape="1">
          <a:blip r:embed="rId3">
            <a:alphaModFix/>
          </a:blip>
          <a:srcRect b="15820" l="6429" r="5379" t="3214"/>
          <a:stretch/>
        </p:blipFill>
        <p:spPr>
          <a:xfrm>
            <a:off x="480484" y="567611"/>
            <a:ext cx="5124300" cy="588048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3ace1127636_0_8"/>
          <p:cNvSpPr txBox="1"/>
          <p:nvPr/>
        </p:nvSpPr>
        <p:spPr>
          <a:xfrm>
            <a:off x="6326644" y="1981789"/>
            <a:ext cx="51243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s-MX" sz="2800" u="none" cap="none" strike="noStrike">
                <a:solidFill>
                  <a:srgbClr val="BF900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Toda persona tiene derecho a vivir una vida libre de violencias,</a:t>
            </a:r>
            <a:r>
              <a:rPr b="0" i="1" lang="es-MX" sz="2400" u="none" cap="none" strike="noStrike">
                <a:solidFill>
                  <a:srgbClr val="B45F06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0" i="1" lang="es-MX" sz="2300" u="none" cap="none" strike="noStrike">
                <a:solidFill>
                  <a:srgbClr val="8E7CC3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el Estado tiene deberes reforzados de protección con las mujeres, adolescentes, niñas y niños.</a:t>
            </a:r>
            <a:r>
              <a:rPr b="1" i="1" lang="es-MX" sz="2300" u="none" cap="none" strike="noStrike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0" i="1" lang="es-MX" sz="1600" u="none" cap="none" strike="noStrike">
                <a:solidFill>
                  <a:srgbClr val="666666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La ley definirá las bases y modalidades para garantizar su realización de conformidad con lo previsto en los artículos 21, párrafo noveno y 73, fracción XXI, penúltimo párrafo de esta Constitución. </a:t>
            </a:r>
            <a:endParaRPr b="0" i="1" sz="1600" u="none" cap="none" strike="noStrike">
              <a:solidFill>
                <a:srgbClr val="666666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ace1127636_0_44"/>
          <p:cNvSpPr txBox="1"/>
          <p:nvPr>
            <p:ph type="title"/>
          </p:nvPr>
        </p:nvSpPr>
        <p:spPr>
          <a:xfrm>
            <a:off x="468400" y="159750"/>
            <a:ext cx="42834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 sz="2400">
                <a:solidFill>
                  <a:srgbClr val="E97751"/>
                </a:solidFill>
              </a:rPr>
              <a:t>Prevención de la violencia</a:t>
            </a:r>
            <a:endParaRPr sz="2400">
              <a:solidFill>
                <a:srgbClr val="E97751"/>
              </a:solidFill>
            </a:endParaRPr>
          </a:p>
        </p:txBody>
      </p:sp>
      <p:sp>
        <p:nvSpPr>
          <p:cNvPr id="206" name="Google Shape;206;g3ace1127636_0_44"/>
          <p:cNvSpPr txBox="1"/>
          <p:nvPr/>
        </p:nvSpPr>
        <p:spPr>
          <a:xfrm>
            <a:off x="325050" y="814950"/>
            <a:ext cx="11541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latin typeface="Noto Sans"/>
                <a:ea typeface="Noto Sans"/>
                <a:cs typeface="Noto Sans"/>
                <a:sym typeface="Noto Sans"/>
              </a:rPr>
              <a:t>L</a:t>
            </a:r>
            <a:r>
              <a:rPr lang="es-MX">
                <a:latin typeface="Noto Sans"/>
                <a:ea typeface="Noto Sans"/>
                <a:cs typeface="Noto Sans"/>
                <a:sym typeface="Noto Sans"/>
              </a:rPr>
              <a:t>as acciones de prevención deben incidir en los factores socio-culturales que son generadores de violencia contra las mujeres, que amplían los riesgos de que las mujeres vivan alguna manifestación de violencia, o que la normalizan. Por ello, es necesario trabajar en las diversas dinámicas sociales a fin de incidir los ámbitos en los que se manifiesta la violencia contra las mujeres.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07" name="Google Shape;207;g3ace1127636_0_44"/>
          <p:cNvSpPr txBox="1"/>
          <p:nvPr/>
        </p:nvSpPr>
        <p:spPr>
          <a:xfrm>
            <a:off x="6522975" y="1807775"/>
            <a:ext cx="46017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 el caso de las </a:t>
            </a:r>
            <a:r>
              <a:rPr b="1" lang="es-MX">
                <a:solidFill>
                  <a:srgbClr val="E97751"/>
                </a:solidFill>
                <a:latin typeface="Noto Sans"/>
                <a:ea typeface="Noto Sans"/>
                <a:cs typeface="Noto Sans"/>
                <a:sym typeface="Noto Sans"/>
              </a:rPr>
              <a:t>i</a:t>
            </a:r>
            <a:r>
              <a:rPr b="1" lang="es-MX">
                <a:solidFill>
                  <a:srgbClr val="E97751"/>
                </a:solidFill>
                <a:latin typeface="Noto Sans"/>
                <a:ea typeface="Noto Sans"/>
                <a:cs typeface="Noto Sans"/>
                <a:sym typeface="Noto Sans"/>
              </a:rPr>
              <a:t>nstituciones de gobierno </a:t>
            </a: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 necesario implementar acciones más puntuales para prevenir la violencia, por ejemplo: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❖"/>
            </a:pP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Aplicar y difundir el Protocolo de atención al acoso y hostigamiento sexual.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❖"/>
            </a:pP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Capacitación continua a las personas servidoras públicas en perspectiva de género y derechos humanos.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❖"/>
            </a:pP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Garantizar mecanismos confidenciales y seguros de denuncia.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❖"/>
            </a:pP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Promover el acceso a asesoría jurídica y psicológica gratuita.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❖"/>
            </a:pP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Monitorear el clima laboral y realizar diagnósticos periódicos.</a:t>
            </a:r>
            <a:endParaRPr/>
          </a:p>
        </p:txBody>
      </p:sp>
      <p:sp>
        <p:nvSpPr>
          <p:cNvPr id="208" name="Google Shape;208;g3ace1127636_0_44"/>
          <p:cNvSpPr txBox="1"/>
          <p:nvPr/>
        </p:nvSpPr>
        <p:spPr>
          <a:xfrm>
            <a:off x="773150" y="1713850"/>
            <a:ext cx="49122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Desde </a:t>
            </a:r>
            <a:r>
              <a:rPr b="1" lang="es-MX">
                <a:solidFill>
                  <a:srgbClr val="E97751"/>
                </a:solidFill>
                <a:latin typeface="Noto Sans"/>
                <a:ea typeface="Noto Sans"/>
                <a:cs typeface="Noto Sans"/>
                <a:sym typeface="Noto Sans"/>
              </a:rPr>
              <a:t>nuestras comunidades (instituciones, barrios, colonias, escuelas, trabajo, etc.)</a:t>
            </a: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podemos impulsar acciones de prevención, por ejemplo: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➔"/>
            </a:pP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Realizar actividades de formación para concientizar sobre la violencia de género y violencia contra las mujeres.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➔"/>
            </a:pP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Evitar la difusión de mensajes o imágenes que promuevan estereotipos de género y que normalizan la violencia contra las mujeres.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➔"/>
            </a:pP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Acompañamiento en la comunidad para las mujeres que atraviesan una forma de violencia, como crear redes de escucha seguros.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➔"/>
            </a:pPr>
            <a:r>
              <a:rPr lang="es-MX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Organización comunitaria para cuidarnos entre todas y todos, como realizar talleres para la comunidad sobre prevención de violencia, mapas de seguridad comunitaria, protocolos comunitarios/vecinales para actuar en situaciones de violencia.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6728ec2dee_0_0"/>
          <p:cNvSpPr txBox="1"/>
          <p:nvPr/>
        </p:nvSpPr>
        <p:spPr>
          <a:xfrm>
            <a:off x="1490496" y="514453"/>
            <a:ext cx="102471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86600" lIns="86600" spcFirstLastPara="1" rIns="86600" wrap="square" tIns="866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es-MX" sz="2400" u="none" cap="none" strike="noStrike">
                <a:solidFill>
                  <a:srgbClr val="E97751"/>
                </a:solidFill>
                <a:latin typeface="Noto Sans"/>
                <a:ea typeface="Noto Sans"/>
                <a:cs typeface="Noto Sans"/>
                <a:sym typeface="Noto Sans"/>
              </a:rPr>
              <a:t>OBJETIVO</a:t>
            </a:r>
            <a:endParaRPr b="1" i="0" sz="2400" u="none" cap="none" strike="noStrike">
              <a:solidFill>
                <a:srgbClr val="E9775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Que el grupo </a:t>
            </a:r>
            <a:r>
              <a:rPr b="0" i="0" lang="es-MX" sz="1900" u="none" cap="none" strike="noStrike">
                <a:solidFill>
                  <a:srgbClr val="5B539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reflexione</a:t>
            </a:r>
            <a:r>
              <a:rPr b="0" i="0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sobre: </a:t>
            </a:r>
            <a:endParaRPr b="0" i="0" sz="19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Los significados</a:t>
            </a:r>
            <a:r>
              <a:rPr lang="es-MX" sz="1900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, la prevención de la violencia de género y el reconocimiento de diferentes formas de ser hombres, así como</a:t>
            </a:r>
            <a:r>
              <a:rPr b="0" i="0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sobre la importancia de </a:t>
            </a:r>
            <a:r>
              <a:rPr lang="es-MX" sz="1900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prácticas de igualdad para el</a:t>
            </a:r>
            <a:r>
              <a:rPr b="0" i="0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</a:t>
            </a:r>
            <a:r>
              <a:rPr b="0" i="0" lang="es-MX" sz="1900" u="none" cap="none" strike="noStrike">
                <a:solidFill>
                  <a:srgbClr val="FBBB4B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cambio cultural</a:t>
            </a:r>
            <a:r>
              <a:rPr b="0" i="0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.</a:t>
            </a:r>
            <a:endParaRPr b="0" i="0" sz="1900" u="none" cap="none" strike="noStrike">
              <a:solidFill>
                <a:srgbClr val="3F3F3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6" name="Google Shape;46;g36728ec2dee_0_0"/>
          <p:cNvSpPr txBox="1"/>
          <p:nvPr/>
        </p:nvSpPr>
        <p:spPr>
          <a:xfrm>
            <a:off x="996950" y="3044975"/>
            <a:ext cx="90390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marR="0" rtl="0" algn="just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es-MX" sz="2400" u="none" cap="none" strike="noStrike">
                <a:solidFill>
                  <a:srgbClr val="681931"/>
                </a:solidFill>
                <a:latin typeface="Noto Sans"/>
                <a:ea typeface="Noto Sans"/>
                <a:cs typeface="Noto Sans"/>
                <a:sym typeface="Noto Sans"/>
              </a:rPr>
              <a:t>   </a:t>
            </a:r>
            <a:r>
              <a:rPr b="1" i="0" lang="es-MX" sz="2400" u="none" cap="none" strike="noStrike">
                <a:solidFill>
                  <a:srgbClr val="E97751"/>
                </a:solidFill>
                <a:latin typeface="Noto Sans"/>
                <a:ea typeface="Noto Sans"/>
                <a:cs typeface="Noto Sans"/>
                <a:sym typeface="Noto Sans"/>
              </a:rPr>
              <a:t>CONTENIDO</a:t>
            </a:r>
            <a:endParaRPr b="1" i="0" sz="2000" u="none" cap="none" strike="noStrike">
              <a:solidFill>
                <a:srgbClr val="E9775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419100" lvl="0" marL="1219200" marR="0" rtl="0" algn="just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5B539F"/>
              </a:buClr>
              <a:buSzPts val="1800"/>
              <a:buFont typeface="Noto Sans Medium"/>
              <a:buAutoNum type="arabicPeriod"/>
            </a:pPr>
            <a:r>
              <a:rPr lang="es-MX" sz="1800">
                <a:solidFill>
                  <a:srgbClr val="5B539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Vivir entre violencias sociales: lo que nos atraviesa como mujeres en nuestra comunidad</a:t>
            </a:r>
            <a:endParaRPr sz="1800">
              <a:solidFill>
                <a:srgbClr val="5B539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indent="-419100" lvl="0" marL="1219200" marR="0" rtl="0" algn="just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5B539F"/>
              </a:buClr>
              <a:buSzPts val="1800"/>
              <a:buFont typeface="Noto Sans Medium"/>
              <a:buAutoNum type="arabicPeriod"/>
            </a:pPr>
            <a:r>
              <a:rPr lang="es-MX" sz="1800">
                <a:solidFill>
                  <a:srgbClr val="5B539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Construir igualdad y cuidado: lo que podemos hacer los hombres en nuestra comunidad</a:t>
            </a:r>
            <a:endParaRPr b="0" i="0" sz="2700" u="none" cap="none" strike="noStrike">
              <a:solidFill>
                <a:srgbClr val="5B53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g36728ec2dee_0_0" title="LISTA.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75" y="3106304"/>
            <a:ext cx="1154150" cy="11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g36728ec2dee_0_0" title="CLICK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975" y="643400"/>
            <a:ext cx="1038675" cy="10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ce1127636_0_59"/>
          <p:cNvSpPr txBox="1"/>
          <p:nvPr>
            <p:ph type="title"/>
          </p:nvPr>
        </p:nvSpPr>
        <p:spPr>
          <a:xfrm>
            <a:off x="468400" y="159750"/>
            <a:ext cx="58485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 sz="2400">
                <a:solidFill>
                  <a:srgbClr val="E97751"/>
                </a:solidFill>
              </a:rPr>
              <a:t>Prevenir desde el cuidado colectivo</a:t>
            </a:r>
            <a:endParaRPr sz="2400">
              <a:solidFill>
                <a:srgbClr val="E97751"/>
              </a:solidFill>
            </a:endParaRPr>
          </a:p>
        </p:txBody>
      </p:sp>
      <p:pic>
        <p:nvPicPr>
          <p:cNvPr id="214" name="Google Shape;214;g3ace1127636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8100" y="730850"/>
            <a:ext cx="8655786" cy="573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ace1127636_0_68"/>
          <p:cNvSpPr txBox="1"/>
          <p:nvPr>
            <p:ph type="title"/>
          </p:nvPr>
        </p:nvSpPr>
        <p:spPr>
          <a:xfrm>
            <a:off x="468400" y="159750"/>
            <a:ext cx="58485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 sz="2400">
                <a:solidFill>
                  <a:srgbClr val="E97751"/>
                </a:solidFill>
              </a:rPr>
              <a:t>Prevenir desde el cuidado colectivo</a:t>
            </a:r>
            <a:endParaRPr sz="2400">
              <a:solidFill>
                <a:srgbClr val="E97751"/>
              </a:solidFill>
            </a:endParaRPr>
          </a:p>
        </p:txBody>
      </p:sp>
      <p:sp>
        <p:nvSpPr>
          <p:cNvPr id="220" name="Google Shape;220;g3ace1127636_0_68"/>
          <p:cNvSpPr txBox="1"/>
          <p:nvPr/>
        </p:nvSpPr>
        <p:spPr>
          <a:xfrm>
            <a:off x="428850" y="1181700"/>
            <a:ext cx="113343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P</a:t>
            </a: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revenir y cuidar de manera colectiva requiere una serie de acciones que se pueden implementar en sus comunidades: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500"/>
              <a:buFont typeface="Noto Sans"/>
              <a:buChar char="●"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Crear redes de apoyo y escucha entre amistades compañeras y compañeros de trabajo, familia, en la comunidad, etc.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500"/>
              <a:buFont typeface="Noto Sans"/>
              <a:buChar char="●"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Promover el diálogo y la sensibilización sobre las múltiples formas y modalidades de violencia y su impacto en la sociedad.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500"/>
              <a:buFont typeface="Noto Sans"/>
              <a:buChar char="●"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Impulsar la corresponsabilidad entre mujeres, hombres, niñas, niños y adolescentes en la construcción de entornos seguros.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500"/>
              <a:buFont typeface="Noto Sans"/>
              <a:buChar char="●"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No revictimizar a las personas que comparten experiencias de violencia.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500"/>
              <a:buFont typeface="Noto Sans"/>
              <a:buChar char="●"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Validar y acompañar a las personas víctimas de violencia.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500"/>
              <a:buFont typeface="Noto Sans"/>
              <a:buChar char="●"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No minimizar, ni justificar las violencias.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500"/>
              <a:buFont typeface="Noto Sans"/>
              <a:buChar char="●"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Romper pactos de silencio y complicidad.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500"/>
              <a:buFont typeface="Noto Sans"/>
              <a:buChar char="●"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Promover prácticas laborales y comunitarias basadas en el respeto, la equidad y el consentimiento de todas las personas.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500"/>
              <a:buFont typeface="Noto Sans"/>
              <a:buChar char="●"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Reconocer las relaciones de poder y trabajar activamente para desarticularlas.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La prevención y el cuidado colectivo no son acciones aisladas, sino prácticas constantes que se tejen en la vida cotidiana, al promover relaciones basadas en el respeto e igualdad, así como mecanismos de apoyo, se construyen comunidades más justas y libres de violencias.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ac74c3332d_0_1"/>
          <p:cNvSpPr txBox="1"/>
          <p:nvPr>
            <p:ph type="title"/>
          </p:nvPr>
        </p:nvSpPr>
        <p:spPr>
          <a:xfrm>
            <a:off x="949950" y="1799450"/>
            <a:ext cx="9772200" cy="12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lang="es-MX">
                <a:solidFill>
                  <a:srgbClr val="E9775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Construir igualdad y cuidado: </a:t>
            </a:r>
            <a:endParaRPr b="0">
              <a:solidFill>
                <a:srgbClr val="E9775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0">
              <a:solidFill>
                <a:srgbClr val="E9775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lang="es-MX">
                <a:solidFill>
                  <a:srgbClr val="E9775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Lo que podemos hacer los hombres en nuestra comunidad</a:t>
            </a:r>
            <a:endParaRPr b="0">
              <a:solidFill>
                <a:srgbClr val="E9775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26" name="Google Shape;226;g3ac74c3332d_0_1"/>
          <p:cNvSpPr txBox="1"/>
          <p:nvPr>
            <p:ph type="title"/>
          </p:nvPr>
        </p:nvSpPr>
        <p:spPr>
          <a:xfrm>
            <a:off x="1123375" y="3701725"/>
            <a:ext cx="1609500" cy="11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3600"/>
              <a:buFont typeface="Noto Sans"/>
              <a:buNone/>
            </a:pPr>
            <a:r>
              <a:rPr b="0" i="1" lang="es-MX" sz="3100">
                <a:solidFill>
                  <a:srgbClr val="FBBB4B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Parte 2</a:t>
            </a:r>
            <a:endParaRPr b="0" i="1" sz="3100">
              <a:solidFill>
                <a:srgbClr val="FBBB4B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6a097d04f2_0_265"/>
          <p:cNvSpPr txBox="1"/>
          <p:nvPr>
            <p:ph type="title"/>
          </p:nvPr>
        </p:nvSpPr>
        <p:spPr>
          <a:xfrm>
            <a:off x="514819" y="317580"/>
            <a:ext cx="100233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MX" sz="2500">
                <a:solidFill>
                  <a:srgbClr val="E97751"/>
                </a:solidFill>
              </a:rPr>
              <a:t>Hombres y violencias de género en el neoliberalismo</a:t>
            </a:r>
            <a:endParaRPr sz="2500">
              <a:solidFill>
                <a:srgbClr val="E97751"/>
              </a:solidFill>
            </a:endParaRPr>
          </a:p>
        </p:txBody>
      </p:sp>
      <p:sp>
        <p:nvSpPr>
          <p:cNvPr id="232" name="Google Shape;232;g36a097d04f2_0_265"/>
          <p:cNvSpPr txBox="1"/>
          <p:nvPr/>
        </p:nvSpPr>
        <p:spPr>
          <a:xfrm>
            <a:off x="852823" y="1097759"/>
            <a:ext cx="10723500" cy="3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431800" lvl="0" marL="609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8017"/>
              </a:buClr>
              <a:buSzPts val="2000"/>
              <a:buFont typeface="Arial"/>
              <a:buChar char="●"/>
            </a:pPr>
            <a:r>
              <a:rPr b="0" i="0" lang="es-MX" sz="20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Los hombres no son iguales entre ellos: </a:t>
            </a:r>
            <a:r>
              <a:rPr b="0" i="0" lang="es-MX" sz="20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Las desigualdades de género, de clase social y étnico–raciales también les afectan y limitan su acceso a derechos.</a:t>
            </a:r>
            <a:endParaRPr b="0" i="0" sz="20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431800" lvl="0" marL="60960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C8017"/>
              </a:buClr>
              <a:buSzPts val="2000"/>
              <a:buFont typeface="Montserrat"/>
              <a:buChar char="●"/>
            </a:pPr>
            <a:r>
              <a:rPr b="0" i="0" lang="es-MX" sz="20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Salud y salud mental:</a:t>
            </a:r>
            <a:r>
              <a:rPr b="0" i="0" lang="es-MX" sz="20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Tienen menor esperanza de vida que las mujeres y </a:t>
            </a:r>
            <a:br>
              <a:rPr b="0" i="0" lang="es-MX" sz="20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20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suman el 80 % de los suicidios (INEGI 2022).</a:t>
            </a:r>
            <a:endParaRPr b="0" i="0" sz="20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descr="3.png" id="233" name="Google Shape;233;g36a097d04f2_0_265"/>
          <p:cNvPicPr preferRelativeResize="0"/>
          <p:nvPr/>
        </p:nvPicPr>
        <p:blipFill rotWithShape="1">
          <a:blip r:embed="rId3">
            <a:alphaModFix/>
          </a:blip>
          <a:srcRect b="38656" l="0" r="0" t="7561"/>
          <a:stretch/>
        </p:blipFill>
        <p:spPr>
          <a:xfrm>
            <a:off x="6784075" y="2559118"/>
            <a:ext cx="5086924" cy="36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36a097d04f2_0_265"/>
          <p:cNvSpPr txBox="1"/>
          <p:nvPr/>
        </p:nvSpPr>
        <p:spPr>
          <a:xfrm>
            <a:off x="949166" y="2802710"/>
            <a:ext cx="5738566" cy="3118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4975" lvl="0" marL="5365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8017"/>
              </a:buClr>
              <a:buSzPts val="2000"/>
              <a:buFont typeface="Noto Sans Light"/>
              <a:buChar char="●"/>
            </a:pPr>
            <a:r>
              <a:rPr b="0" i="0" lang="es-MX" sz="20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Son el ejército industrial de reserva:</a:t>
            </a:r>
            <a:r>
              <a:rPr b="0" i="0" lang="es-MX" sz="2000" u="none" cap="none" strike="noStrike">
                <a:solidFill>
                  <a:srgbClr val="43434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</a:t>
            </a:r>
            <a:br>
              <a:rPr b="0" i="0" lang="es-MX" sz="2000" u="none" cap="none" strike="noStrike">
                <a:solidFill>
                  <a:srgbClr val="43434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</a:br>
            <a:r>
              <a:rPr b="0" i="0" lang="es-MX" sz="20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Los mandatos sociales de género les reducen a ser proveedores con empleos precarios.</a:t>
            </a:r>
            <a:endParaRPr/>
          </a:p>
          <a:p>
            <a:pPr indent="-434975" lvl="0" marL="536575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C8017"/>
              </a:buClr>
              <a:buSzPts val="2000"/>
              <a:buFont typeface="Montserrat"/>
              <a:buChar char="●"/>
            </a:pPr>
            <a:r>
              <a:rPr b="0" i="0" lang="es-MX" sz="20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En ciertos contextos ser varón es </a:t>
            </a:r>
            <a:br>
              <a:rPr b="0" i="0" lang="es-MX" sz="20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</a:br>
            <a:r>
              <a:rPr b="0" i="0" lang="es-MX" sz="20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un riesgo:</a:t>
            </a:r>
            <a:r>
              <a:rPr b="0" i="0" lang="es-MX" sz="2000" u="none" cap="none" strike="noStrike">
                <a:solidFill>
                  <a:srgbClr val="43434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</a:t>
            </a:r>
            <a:r>
              <a:rPr b="0" i="0" lang="es-MX" sz="20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Como ser hombre joven, de clase trabajadora y en búsqueda de empleo en municipios donde recluta el narco.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812f7beb5d_3_83"/>
          <p:cNvSpPr txBox="1"/>
          <p:nvPr>
            <p:ph type="title"/>
          </p:nvPr>
        </p:nvSpPr>
        <p:spPr>
          <a:xfrm>
            <a:off x="449250" y="308725"/>
            <a:ext cx="75783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MX" sz="2500">
                <a:solidFill>
                  <a:srgbClr val="E97751"/>
                </a:solidFill>
              </a:rPr>
              <a:t>El patriarcado también violenta a los hombres</a:t>
            </a:r>
            <a:endParaRPr sz="2500">
              <a:solidFill>
                <a:srgbClr val="E97751"/>
              </a:solidFill>
            </a:endParaRPr>
          </a:p>
        </p:txBody>
      </p:sp>
      <p:sp>
        <p:nvSpPr>
          <p:cNvPr id="240" name="Google Shape;240;g3812f7beb5d_3_83"/>
          <p:cNvSpPr txBox="1"/>
          <p:nvPr/>
        </p:nvSpPr>
        <p:spPr>
          <a:xfrm>
            <a:off x="449250" y="1412150"/>
            <a:ext cx="5743200" cy="3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C8017"/>
              </a:buClr>
              <a:buSzPts val="1800"/>
              <a:buFont typeface="Arial"/>
              <a:buChar char="➔"/>
            </a:pPr>
            <a:r>
              <a:rPr b="0" i="0" lang="es-MX" sz="18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El patriarcado nació hace 10,000 años aprox.</a:t>
            </a:r>
            <a: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</a:t>
            </a:r>
            <a:b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es un </a:t>
            </a:r>
            <a:r>
              <a:rPr b="0" i="1" lang="es-MX" sz="18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orden político de los cuerpos</a:t>
            </a:r>
            <a:r>
              <a:rPr b="0" i="0" lang="es-MX" sz="18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que organiza jerarquías y desigualdades, colocando a las mujeres en posiciones de subordinación.</a:t>
            </a:r>
            <a:b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endParaRPr b="0" i="0" sz="18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8017"/>
              </a:buClr>
              <a:buSzPts val="1800"/>
              <a:buFont typeface="Arial"/>
              <a:buChar char="➔"/>
            </a:pPr>
            <a: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Implica </a:t>
            </a:r>
            <a:r>
              <a:rPr b="0" i="0" lang="es-MX" sz="18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el dominio y la violencia de un </a:t>
            </a:r>
            <a:r>
              <a:rPr b="0" i="1" lang="es-MX" sz="18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pater familias </a:t>
            </a:r>
            <a: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sobre su mujer, sus hij@s y los </a:t>
            </a:r>
            <a:b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hombres que están “por debajo” de él.</a:t>
            </a:r>
            <a:b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endParaRPr b="0" i="0" sz="18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8017"/>
              </a:buClr>
              <a:buSzPts val="1800"/>
              <a:buFont typeface="Arial"/>
              <a:buChar char="➔"/>
            </a:pPr>
            <a: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Hace de los hombres </a:t>
            </a:r>
            <a:r>
              <a:rPr b="0" i="0" lang="es-MX" sz="18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agentes y víctimas</a:t>
            </a:r>
            <a:br>
              <a:rPr b="0" i="0" lang="es-MX" sz="18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</a:br>
            <a:r>
              <a:rPr b="0" i="0" lang="es-MX" sz="18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de la violencia: </a:t>
            </a:r>
            <a: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les enseña a ejercer</a:t>
            </a:r>
            <a:b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violencia y esto les deshumaniza; les</a:t>
            </a:r>
            <a:b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18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pone al servicio de las industrias de la muerte.</a:t>
            </a:r>
            <a:endParaRPr b="0" i="1" sz="18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241" name="Google Shape;241;g3812f7beb5d_3_83"/>
          <p:cNvPicPr preferRelativeResize="0"/>
          <p:nvPr/>
        </p:nvPicPr>
        <p:blipFill rotWithShape="1">
          <a:blip r:embed="rId3">
            <a:alphaModFix/>
          </a:blip>
          <a:srcRect b="31870" l="0" r="0" t="0"/>
          <a:stretch/>
        </p:blipFill>
        <p:spPr>
          <a:xfrm>
            <a:off x="5718474" y="1412150"/>
            <a:ext cx="3607727" cy="485229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3812f7beb5d_3_83"/>
          <p:cNvSpPr/>
          <p:nvPr/>
        </p:nvSpPr>
        <p:spPr>
          <a:xfrm>
            <a:off x="8401600" y="1339725"/>
            <a:ext cx="3259200" cy="4743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A02142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s-MX" sz="15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El hombre indígena y trabajador precarizado, se ve limitado como efecto de su subordinación al dominio del blanco colonizador y del patrón.</a:t>
            </a:r>
            <a:endParaRPr b="0" i="1" sz="15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s-MX" sz="15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Entonces, se redimen de esta vulneración de su condición social y laboral, –que es incompatible con las exigencias de su género–, mediante la violencia… </a:t>
            </a:r>
            <a:endParaRPr b="0" i="1" sz="15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s-MX" sz="15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El hombre indígena se transforma en el colonizador dentro de casa, y el hombre trabajador se convierte en el patrón que oprime dentro de casa.</a:t>
            </a:r>
            <a:endParaRPr b="0" i="0" sz="1500" u="none" cap="none" strike="noStrike">
              <a:solidFill>
                <a:srgbClr val="68193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MX" sz="1500" u="none" cap="none" strike="noStrike">
                <a:solidFill>
                  <a:srgbClr val="68193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Rita Segato</a:t>
            </a:r>
            <a:endParaRPr b="0" i="0" sz="1200" u="none" cap="none" strike="noStrike">
              <a:solidFill>
                <a:srgbClr val="434343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6a097d04f2_0_13"/>
          <p:cNvSpPr txBox="1"/>
          <p:nvPr>
            <p:ph type="title"/>
          </p:nvPr>
        </p:nvSpPr>
        <p:spPr>
          <a:xfrm>
            <a:off x="413550" y="330822"/>
            <a:ext cx="68886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MX" sz="2500">
                <a:solidFill>
                  <a:srgbClr val="E9775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¿Existe una única forma de ser hombre?</a:t>
            </a:r>
            <a:endParaRPr b="0" sz="2500">
              <a:solidFill>
                <a:srgbClr val="E9775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48" name="Google Shape;248;g36a097d04f2_0_13"/>
          <p:cNvSpPr txBox="1"/>
          <p:nvPr/>
        </p:nvSpPr>
        <p:spPr>
          <a:xfrm>
            <a:off x="687425" y="972800"/>
            <a:ext cx="6577500" cy="9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spcFirstLastPara="1" rIns="86625" wrap="square" tIns="86625">
            <a:spAutoFit/>
          </a:bodyPr>
          <a:lstStyle/>
          <a:p>
            <a:pPr indent="0" lvl="0" marL="6096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249" name="Google Shape;249;g36a097d04f2_0_13"/>
          <p:cNvSpPr txBox="1"/>
          <p:nvPr/>
        </p:nvSpPr>
        <p:spPr>
          <a:xfrm>
            <a:off x="413550" y="1130875"/>
            <a:ext cx="71190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700" u="none" cap="none" strike="noStrike">
                <a:solidFill>
                  <a:srgbClr val="5B539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“Masculinidad dominante”</a:t>
            </a:r>
            <a:endParaRPr b="0" i="0" sz="1700" u="none" cap="none" strike="noStrike">
              <a:solidFill>
                <a:srgbClr val="5B539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8017"/>
              </a:buClr>
              <a:buSzPts val="1700"/>
              <a:buFont typeface="Noto Sans Light"/>
              <a:buChar char="●"/>
            </a:pP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Es el modelo que se impone como el </a:t>
            </a:r>
            <a:r>
              <a:rPr b="0" i="1" lang="es-MX" sz="1700" u="none" cap="none" strike="noStrike">
                <a:solidFill>
                  <a:srgbClr val="434343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ideal del ser hombre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: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</a:t>
            </a:r>
            <a:b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exitoso económicamente, blanco, urbano, hetero y con autoridad.</a:t>
            </a:r>
            <a:endParaRPr b="0" i="0" sz="17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8017"/>
              </a:buClr>
              <a:buSzPts val="1700"/>
              <a:buFont typeface="Noto Sans Light"/>
              <a:buChar char="●"/>
            </a:pP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No es dominante porque la mayoría de los hombres la encarnen, </a:t>
            </a:r>
            <a:b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sino porque se les impone como 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norma e ideal a perseguir.</a:t>
            </a:r>
            <a:endParaRPr b="0" i="0" sz="1700" u="none" cap="none" strike="noStrike">
              <a:solidFill>
                <a:srgbClr val="434343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8017"/>
              </a:buClr>
              <a:buSzPts val="1700"/>
              <a:buFont typeface="Noto Sans Light"/>
              <a:buChar char="●"/>
            </a:pP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Se construye por 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oposición a lo otro: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a “lo femenino”, “lo homosexual” y “lo nativo”, que es visto como menos humano.</a:t>
            </a:r>
            <a:endParaRPr b="0" i="0" sz="17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grpSp>
        <p:nvGrpSpPr>
          <p:cNvPr id="250" name="Google Shape;250;g36a097d04f2_0_13"/>
          <p:cNvGrpSpPr/>
          <p:nvPr/>
        </p:nvGrpSpPr>
        <p:grpSpPr>
          <a:xfrm>
            <a:off x="7419379" y="804957"/>
            <a:ext cx="4366720" cy="5447304"/>
            <a:chOff x="7419379" y="804957"/>
            <a:chExt cx="4366720" cy="5447304"/>
          </a:xfrm>
        </p:grpSpPr>
        <p:grpSp>
          <p:nvGrpSpPr>
            <p:cNvPr id="251" name="Google Shape;251;g36a097d04f2_0_13"/>
            <p:cNvGrpSpPr/>
            <p:nvPr/>
          </p:nvGrpSpPr>
          <p:grpSpPr>
            <a:xfrm>
              <a:off x="7431449" y="4019738"/>
              <a:ext cx="4354650" cy="2232523"/>
              <a:chOff x="7431449" y="2305613"/>
              <a:chExt cx="4354650" cy="2232523"/>
            </a:xfrm>
          </p:grpSpPr>
          <p:pic>
            <p:nvPicPr>
              <p:cNvPr id="252" name="Google Shape;252;g36a097d04f2_0_1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7431449" y="2552602"/>
                <a:ext cx="4354649" cy="19855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g36a097d04f2_0_13"/>
              <p:cNvPicPr preferRelativeResize="0"/>
              <p:nvPr/>
            </p:nvPicPr>
            <p:blipFill rotWithShape="1">
              <a:blip r:embed="rId3">
                <a:alphaModFix/>
              </a:blip>
              <a:srcRect b="21075" l="0" r="78725" t="26639"/>
              <a:stretch/>
            </p:blipFill>
            <p:spPr>
              <a:xfrm>
                <a:off x="10859675" y="2305613"/>
                <a:ext cx="926424" cy="1038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4" name="Google Shape;254;g36a097d04f2_0_13"/>
            <p:cNvPicPr preferRelativeResize="0"/>
            <p:nvPr/>
          </p:nvPicPr>
          <p:blipFill rotWithShape="1">
            <a:blip r:embed="rId4">
              <a:alphaModFix/>
            </a:blip>
            <a:srcRect b="15225" l="0" r="0" t="0"/>
            <a:stretch/>
          </p:blipFill>
          <p:spPr>
            <a:xfrm>
              <a:off x="7423908" y="2571205"/>
              <a:ext cx="4354651" cy="193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g36a097d04f2_0_13"/>
            <p:cNvPicPr preferRelativeResize="0"/>
            <p:nvPr/>
          </p:nvPicPr>
          <p:blipFill rotWithShape="1">
            <a:blip r:embed="rId5">
              <a:alphaModFix/>
            </a:blip>
            <a:srcRect b="16613" l="0" r="0" t="14992"/>
            <a:stretch/>
          </p:blipFill>
          <p:spPr>
            <a:xfrm>
              <a:off x="7419379" y="804957"/>
              <a:ext cx="4354649" cy="1985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" name="Google Shape;256;g36a097d04f2_0_13"/>
          <p:cNvSpPr txBox="1"/>
          <p:nvPr/>
        </p:nvSpPr>
        <p:spPr>
          <a:xfrm>
            <a:off x="413550" y="3640618"/>
            <a:ext cx="7002900" cy="22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s-MX" sz="1700" u="none" cap="none" strike="noStrike">
                <a:solidFill>
                  <a:srgbClr val="5B539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“Masculinidades alternativas”</a:t>
            </a:r>
            <a:endParaRPr b="0" i="0" sz="1700" u="none" cap="none" strike="noStrike">
              <a:solidFill>
                <a:srgbClr val="5B539F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8017"/>
              </a:buClr>
              <a:buSzPts val="1700"/>
              <a:buFont typeface="Noto Sans Light"/>
              <a:buChar char="●"/>
            </a:pP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Son 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la gran mayoría de los hombres: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todos aquellos que de </a:t>
            </a:r>
            <a:b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alguna forma no encajan en la norma dominante.</a:t>
            </a:r>
            <a:endParaRPr b="0" i="0" sz="17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3655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AC8017"/>
              </a:buClr>
              <a:buSzPts val="1700"/>
              <a:buFont typeface="Noto Sans Light"/>
              <a:buChar char="●"/>
            </a:pP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Sufren exclusión y violación de sus derechos, pero también 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reproducen violencias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hacia las mujeres y otros hombres</a:t>
            </a:r>
            <a:b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al tiempo que ellos mismos 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son violentados 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por un sistema desigual.</a:t>
            </a:r>
            <a:endParaRPr b="0" i="0" sz="17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6a097d04f2_0_485"/>
          <p:cNvSpPr/>
          <p:nvPr/>
        </p:nvSpPr>
        <p:spPr>
          <a:xfrm>
            <a:off x="7343850" y="2160750"/>
            <a:ext cx="2289000" cy="2281500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MX" sz="25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Violencia social</a:t>
            </a:r>
            <a:endParaRPr b="0" i="0" sz="25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62" name="Google Shape;262;g36a097d04f2_0_485"/>
          <p:cNvSpPr txBox="1"/>
          <p:nvPr>
            <p:ph type="title"/>
          </p:nvPr>
        </p:nvSpPr>
        <p:spPr>
          <a:xfrm>
            <a:off x="2501251" y="722525"/>
            <a:ext cx="84387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63" name="Google Shape;263;g36a097d04f2_0_485"/>
          <p:cNvSpPr txBox="1"/>
          <p:nvPr/>
        </p:nvSpPr>
        <p:spPr>
          <a:xfrm>
            <a:off x="292825" y="1302593"/>
            <a:ext cx="4900800" cy="25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1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La violencia masculina </a:t>
            </a:r>
            <a:br>
              <a:rPr b="0" i="1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1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es una forma de mostrar poder </a:t>
            </a:r>
            <a:br>
              <a:rPr b="0" i="1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1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frente a la mirada de otros varones…</a:t>
            </a:r>
            <a:endParaRPr b="0" i="1" sz="19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1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No es sólo un problema individual, </a:t>
            </a:r>
            <a:br>
              <a:rPr b="0" i="1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1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sino estructural y aprendido.</a:t>
            </a:r>
            <a:endParaRPr b="0" i="1" sz="9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609600" marR="0" rtl="0" algn="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MX" sz="1300" u="none" cap="none" strike="noStrike">
                <a:solidFill>
                  <a:srgbClr val="AC8017"/>
                </a:solidFill>
                <a:latin typeface="Noto Sans"/>
                <a:ea typeface="Noto Sans"/>
                <a:cs typeface="Noto Sans"/>
                <a:sym typeface="Noto Sans"/>
              </a:rPr>
              <a:t>Rita Segato</a:t>
            </a:r>
            <a:endParaRPr b="0" i="0" sz="1300" u="none" cap="none" strike="noStrike">
              <a:solidFill>
                <a:srgbClr val="AC8017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64" name="Google Shape;264;g36a097d04f2_0_485" title="ChatGPT Image 20 sept 2025, 11_34_24.png"/>
          <p:cNvPicPr preferRelativeResize="0"/>
          <p:nvPr/>
        </p:nvPicPr>
        <p:blipFill rotWithShape="1">
          <a:blip r:embed="rId3">
            <a:alphaModFix/>
          </a:blip>
          <a:srcRect b="4101" l="0" r="0" t="3323"/>
          <a:stretch/>
        </p:blipFill>
        <p:spPr>
          <a:xfrm>
            <a:off x="5081180" y="132784"/>
            <a:ext cx="6772951" cy="6269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6a097d04f2_0_485"/>
          <p:cNvSpPr txBox="1"/>
          <p:nvPr>
            <p:ph type="title"/>
          </p:nvPr>
        </p:nvSpPr>
        <p:spPr>
          <a:xfrm>
            <a:off x="292825" y="306665"/>
            <a:ext cx="53565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MX" sz="2300">
                <a:solidFill>
                  <a:srgbClr val="E9775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Comprender la violencia en la que vivimos y en la que nos educaron</a:t>
            </a:r>
            <a:endParaRPr b="0" sz="2300">
              <a:solidFill>
                <a:srgbClr val="E9775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66" name="Google Shape;266;g36a097d04f2_0_485"/>
          <p:cNvSpPr txBox="1"/>
          <p:nvPr/>
        </p:nvSpPr>
        <p:spPr>
          <a:xfrm>
            <a:off x="12075" y="3697159"/>
            <a:ext cx="66270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Los hombres viven entre violencias sociales </a:t>
            </a:r>
            <a:br>
              <a:rPr b="0" i="0" lang="es-MX" sz="16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</a:br>
            <a:r>
              <a:rPr b="0" i="0" lang="es-MX" sz="16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y sólo se les permite una emoción: la ira</a:t>
            </a:r>
            <a:endParaRPr b="0" i="0" sz="1600" u="none" cap="none" strike="noStrike">
              <a:solidFill>
                <a:srgbClr val="8E7CC3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Nos enseñaron que el “verdadero hombre” es el </a:t>
            </a:r>
            <a:br>
              <a:rPr b="0" i="0" lang="es-MX" sz="16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16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que se enfada y que le genera miedo a las mujeres, </a:t>
            </a:r>
            <a:br>
              <a:rPr b="0" i="0" lang="es-MX" sz="16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16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a sus hij@s y a otros hombres.</a:t>
            </a:r>
            <a:endParaRPr b="0" i="1" sz="16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s-MX" sz="1600" u="none" cap="none" strike="noStrike">
                <a:solidFill>
                  <a:srgbClr val="AC8017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             ¿Podemos amar a alguien que nos da miedo?</a:t>
            </a:r>
            <a:endParaRPr b="0" i="1" sz="2500" u="none" cap="none" strike="noStrike">
              <a:solidFill>
                <a:srgbClr val="AC8017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67" name="Google Shape;267;g36a097d04f2_0_485"/>
          <p:cNvSpPr txBox="1"/>
          <p:nvPr/>
        </p:nvSpPr>
        <p:spPr>
          <a:xfrm>
            <a:off x="9346518" y="2378048"/>
            <a:ext cx="12555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MX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hacia</a:t>
            </a:r>
            <a:endParaRPr b="0" i="0" sz="20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8" name="Google Shape;268;g36a097d04f2_0_485"/>
          <p:cNvSpPr txBox="1"/>
          <p:nvPr/>
        </p:nvSpPr>
        <p:spPr>
          <a:xfrm>
            <a:off x="9535129" y="2668384"/>
            <a:ext cx="12555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-MX" sz="2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(</a:t>
            </a:r>
            <a:endParaRPr b="0" i="0" sz="26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9" name="Google Shape;269;g36a097d04f2_0_485"/>
          <p:cNvSpPr/>
          <p:nvPr/>
        </p:nvSpPr>
        <p:spPr>
          <a:xfrm>
            <a:off x="5624782" y="722524"/>
            <a:ext cx="5837077" cy="4425027"/>
          </a:xfrm>
          <a:prstGeom prst="blockArc">
            <a:avLst>
              <a:gd fmla="val 19885145" name="adj1"/>
              <a:gd fmla="val 1855239" name="adj2"/>
              <a:gd fmla="val 25952" name="adj3"/>
            </a:avLst>
          </a:prstGeom>
          <a:solidFill>
            <a:srgbClr val="406E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36a097d04f2_0_485"/>
          <p:cNvSpPr/>
          <p:nvPr/>
        </p:nvSpPr>
        <p:spPr>
          <a:xfrm rot="-3876111">
            <a:off x="5956695" y="1505689"/>
            <a:ext cx="5837077" cy="4425027"/>
          </a:xfrm>
          <a:prstGeom prst="blockArc">
            <a:avLst>
              <a:gd fmla="val 276001" name="adj1"/>
              <a:gd fmla="val 4647895" name="adj2"/>
              <a:gd fmla="val 30819" name="adj3"/>
            </a:avLst>
          </a:prstGeom>
          <a:solidFill>
            <a:srgbClr val="406E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36a097d04f2_0_485"/>
          <p:cNvSpPr txBox="1"/>
          <p:nvPr/>
        </p:nvSpPr>
        <p:spPr>
          <a:xfrm>
            <a:off x="9981374" y="2139116"/>
            <a:ext cx="1352083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2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Violencia hacia si mismo </a:t>
            </a:r>
            <a:r>
              <a:rPr b="1" i="0" lang="es-MX" sz="1400" u="none" cap="none" strike="noStrike">
                <a:solidFill>
                  <a:srgbClr val="000000"/>
                </a:solidFill>
                <a:latin typeface="Noto Sans ExtraLight"/>
                <a:ea typeface="Noto Sans ExtraLight"/>
                <a:cs typeface="Noto Sans ExtraLight"/>
                <a:sym typeface="Noto Sans ExtraLight"/>
              </a:rPr>
              <a:t>(autoexigenciarepresión emocional)</a:t>
            </a:r>
            <a:endParaRPr b="1" i="0" sz="2000" u="none" cap="none" strike="noStrike">
              <a:solidFill>
                <a:srgbClr val="000000"/>
              </a:solidFill>
              <a:latin typeface="Noto Sans ExtraLight"/>
              <a:ea typeface="Noto Sans ExtraLight"/>
              <a:cs typeface="Noto Sans ExtraLight"/>
              <a:sym typeface="Noto Sans ExtraLight"/>
            </a:endParaRPr>
          </a:p>
        </p:txBody>
      </p:sp>
      <p:sp>
        <p:nvSpPr>
          <p:cNvPr id="272" name="Google Shape;272;g36a097d04f2_0_485"/>
          <p:cNvSpPr/>
          <p:nvPr/>
        </p:nvSpPr>
        <p:spPr>
          <a:xfrm>
            <a:off x="7192104" y="1866508"/>
            <a:ext cx="2724894" cy="2705492"/>
          </a:xfrm>
          <a:prstGeom prst="donut">
            <a:avLst>
              <a:gd fmla="val 10788" name="adj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36a097d04f2_0_137"/>
          <p:cNvPicPr preferRelativeResize="0"/>
          <p:nvPr/>
        </p:nvPicPr>
        <p:blipFill rotWithShape="1">
          <a:blip r:embed="rId3">
            <a:alphaModFix/>
          </a:blip>
          <a:srcRect b="0" l="0" r="0" t="10546"/>
          <a:stretch/>
        </p:blipFill>
        <p:spPr>
          <a:xfrm>
            <a:off x="0" y="-149345"/>
            <a:ext cx="4738304" cy="411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36a097d04f2_0_137"/>
          <p:cNvPicPr preferRelativeResize="0"/>
          <p:nvPr/>
        </p:nvPicPr>
        <p:blipFill rotWithShape="1">
          <a:blip r:embed="rId4">
            <a:alphaModFix/>
          </a:blip>
          <a:srcRect b="0" l="1899" r="1200" t="0"/>
          <a:stretch/>
        </p:blipFill>
        <p:spPr>
          <a:xfrm>
            <a:off x="4623300" y="-161800"/>
            <a:ext cx="4176676" cy="502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6a097d04f2_0_137"/>
          <p:cNvPicPr preferRelativeResize="0"/>
          <p:nvPr/>
        </p:nvPicPr>
        <p:blipFill rotWithShape="1">
          <a:blip r:embed="rId5">
            <a:alphaModFix/>
          </a:blip>
          <a:srcRect b="0" l="2448" r="0" t="0"/>
          <a:stretch/>
        </p:blipFill>
        <p:spPr>
          <a:xfrm>
            <a:off x="8799975" y="-161800"/>
            <a:ext cx="3391875" cy="49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36a097d04f2_0_1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30530" y="3748031"/>
            <a:ext cx="6061318" cy="316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36a097d04f2_0_1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3713067"/>
            <a:ext cx="6202299" cy="323343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36a097d04f2_0_137"/>
          <p:cNvSpPr/>
          <p:nvPr/>
        </p:nvSpPr>
        <p:spPr>
          <a:xfrm>
            <a:off x="2046325" y="3185039"/>
            <a:ext cx="8497601" cy="855546"/>
          </a:xfrm>
          <a:prstGeom prst="roundRect">
            <a:avLst>
              <a:gd fmla="val 16667" name="adj"/>
            </a:avLst>
          </a:prstGeom>
          <a:solidFill>
            <a:srgbClr val="5B0F00">
              <a:alpha val="72156"/>
            </a:srgbClr>
          </a:solidFill>
          <a:ln>
            <a:noFill/>
          </a:ln>
        </p:spPr>
        <p:txBody>
          <a:bodyPr anchorCtr="0" anchor="ctr" bIns="94300" lIns="94300" spcFirstLastPara="1" rIns="94300" wrap="square" tIns="94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s-MX" sz="18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‘Todo el tiempo escuchamos noticias sobre la violencia masculina, pero poco escuchamos sobre hombres practicando cuidado, ternura y amor’: </a:t>
            </a:r>
            <a:r>
              <a:rPr b="0" i="0" lang="es-MX" sz="16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bell hooks</a:t>
            </a:r>
            <a:endParaRPr b="0" i="0" sz="1600" u="none" cap="none" strike="noStrik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83" name="Google Shape;283;g36a097d04f2_0_137"/>
          <p:cNvSpPr/>
          <p:nvPr/>
        </p:nvSpPr>
        <p:spPr>
          <a:xfrm>
            <a:off x="-48285" y="91696"/>
            <a:ext cx="8715600" cy="379200"/>
          </a:xfrm>
          <a:prstGeom prst="roundRect">
            <a:avLst>
              <a:gd fmla="val 16667" name="adj"/>
            </a:avLst>
          </a:prstGeom>
          <a:solidFill>
            <a:srgbClr val="AC8017"/>
          </a:solidFill>
          <a:ln>
            <a:noFill/>
          </a:ln>
        </p:spPr>
        <p:txBody>
          <a:bodyPr anchorCtr="0" anchor="ctr" bIns="94300" lIns="94300" spcFirstLastPara="1" rIns="94300" wrap="square" tIns="9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MX" sz="180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La violencia es algo que nos ocurre; no es algo que nos constituye como hombres</a:t>
            </a:r>
            <a:endParaRPr b="0" i="0" sz="1600" u="none" cap="none" strike="noStrike">
              <a:solidFill>
                <a:srgbClr val="FFFFFF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84" name="Google Shape;284;g36a097d04f2_0_137"/>
          <p:cNvSpPr/>
          <p:nvPr/>
        </p:nvSpPr>
        <p:spPr>
          <a:xfrm>
            <a:off x="5492435" y="6231835"/>
            <a:ext cx="6747600" cy="505451"/>
          </a:xfrm>
          <a:prstGeom prst="roundRect">
            <a:avLst>
              <a:gd fmla="val 16667" name="adj"/>
            </a:avLst>
          </a:prstGeom>
          <a:solidFill>
            <a:srgbClr val="AC8017"/>
          </a:solidFill>
          <a:ln>
            <a:noFill/>
          </a:ln>
        </p:spPr>
        <p:txBody>
          <a:bodyPr anchorCtr="0" anchor="ctr" bIns="94300" lIns="94300" spcFirstLastPara="1" rIns="94300" wrap="square" tIns="943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MX" sz="1800" u="none" cap="none" strike="noStrike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Los hombres tienen la capacidad de amar, cuidar y ser amados</a:t>
            </a:r>
            <a:endParaRPr b="0" i="0" sz="1600" u="none" cap="none" strike="noStrike">
              <a:solidFill>
                <a:srgbClr val="FFFFFF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6a097d04f2_0_327"/>
          <p:cNvSpPr txBox="1"/>
          <p:nvPr/>
        </p:nvSpPr>
        <p:spPr>
          <a:xfrm>
            <a:off x="323675" y="1922796"/>
            <a:ext cx="5325600" cy="27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br>
              <a:rPr b="0" i="0" lang="es-MX" sz="1100" u="none" cap="none" strike="noStrike">
                <a:solidFill>
                  <a:srgbClr val="0B5394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endParaRPr b="0" i="0" sz="500" u="none" cap="none" strike="noStrike">
              <a:solidFill>
                <a:srgbClr val="0B5394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800"/>
              <a:buFont typeface="Arial"/>
              <a:buChar char="➔"/>
            </a:pPr>
            <a:r>
              <a:rPr b="0" i="0" lang="es-MX" sz="17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Hombres democráticos:</a:t>
            </a:r>
            <a:r>
              <a:rPr b="0" i="0" lang="es-MX" sz="1700" u="none" cap="none" strike="noStrike">
                <a:solidFill>
                  <a:srgbClr val="68193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</a:t>
            </a:r>
            <a:r>
              <a:rPr b="0" i="0" lang="es-MX" sz="22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Democracia en el país, en la familia, en la pareja y en la comunidad. 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Nadie ejerce dominio ni control sobre l@s otr@s y sus voces cuentan.</a:t>
            </a:r>
            <a:endParaRPr b="0" i="0" sz="17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800"/>
              <a:buFont typeface="Arial"/>
              <a:buChar char="➔"/>
            </a:pPr>
            <a:r>
              <a:rPr b="0" i="0" lang="es-MX" sz="17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Hombres con vidas dignas: 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Políticas públicas que dignifiquen el trabajo, la vivienda, la salud y la educación de los hombres, para que puedan vivir en condiciones dignas y seguras.</a:t>
            </a:r>
            <a:endParaRPr b="0" i="0" sz="17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365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700"/>
              <a:buFont typeface="Noto Sans Light"/>
              <a:buChar char="➔"/>
            </a:pPr>
            <a:r>
              <a:rPr lang="es-MX" sz="1700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Hombres que cuidan:</a:t>
            </a:r>
            <a:r>
              <a:rPr lang="es-MX" sz="1700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Participan en las actividades de cuidados.</a:t>
            </a:r>
            <a:endParaRPr sz="1700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290" name="Google Shape;290;g36a097d04f2_0_327"/>
          <p:cNvSpPr txBox="1"/>
          <p:nvPr/>
        </p:nvSpPr>
        <p:spPr>
          <a:xfrm>
            <a:off x="4925115" y="5398461"/>
            <a:ext cx="6965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s-MX" sz="1800" u="none" cap="none" strike="noStrike">
                <a:solidFill>
                  <a:schemeClr val="accent2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‘La masculinidad no necesita desaparecer. Puede transformarse </a:t>
            </a:r>
            <a:br>
              <a:rPr b="0" i="1" lang="es-MX" sz="1800" u="none" cap="none" strike="noStrike">
                <a:solidFill>
                  <a:schemeClr val="accent2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</a:br>
            <a:r>
              <a:rPr b="0" i="1" lang="es-MX" sz="1800" u="none" cap="none" strike="noStrike">
                <a:solidFill>
                  <a:schemeClr val="accent2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en una forma ética y amorosa de estar en el mundo’</a:t>
            </a:r>
            <a:endParaRPr b="0" i="1" sz="1800" u="none" cap="none" strike="noStrike">
              <a:solidFill>
                <a:schemeClr val="accent2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291" name="Google Shape;291;g36a097d04f2_0_327" title="MANOS.10AMOR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4345" y="5299769"/>
            <a:ext cx="936275" cy="93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36a097d04f2_0_327"/>
          <p:cNvSpPr txBox="1"/>
          <p:nvPr/>
        </p:nvSpPr>
        <p:spPr>
          <a:xfrm>
            <a:off x="408225" y="463400"/>
            <a:ext cx="7164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MX" sz="2500" u="none" cap="none" strike="noStrike">
                <a:solidFill>
                  <a:schemeClr val="accent2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Hombres y prácticas de igualdad</a:t>
            </a:r>
            <a:endParaRPr b="0" i="0" sz="2500" u="none" cap="none" strike="noStrike">
              <a:solidFill>
                <a:schemeClr val="accent2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93" name="Google Shape;293;g36a097d04f2_0_327"/>
          <p:cNvSpPr txBox="1"/>
          <p:nvPr/>
        </p:nvSpPr>
        <p:spPr>
          <a:xfrm>
            <a:off x="5965226" y="1051550"/>
            <a:ext cx="5672700" cy="3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br>
              <a:rPr b="0" i="0" lang="es-MX" sz="1100" u="none" cap="none" strike="noStrike">
                <a:solidFill>
                  <a:srgbClr val="0B5394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endParaRPr b="0" i="0" sz="1700" u="none" cap="none" strike="noStrike">
              <a:solidFill>
                <a:schemeClr val="dk1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800"/>
              <a:buFont typeface="Arial"/>
              <a:buChar char="➔"/>
            </a:pPr>
            <a:r>
              <a:rPr b="0" i="0" lang="es-MX" sz="17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Hombres que no sólo proveen dinero:</a:t>
            </a:r>
            <a:r>
              <a:rPr b="0" i="0" lang="es-MX" sz="1700" u="none" cap="none" strike="noStrike">
                <a:solidFill>
                  <a:srgbClr val="68193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Los varones también pueden proveer amor, cuidados y apoyo a su familia y a su comunidad.</a:t>
            </a:r>
            <a:endParaRPr b="0" i="0" sz="1700" u="none" cap="none" strike="noStrike">
              <a:solidFill>
                <a:srgbClr val="434343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68193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800"/>
              <a:buFont typeface="Arial"/>
              <a:buChar char="➔"/>
            </a:pPr>
            <a:r>
              <a:rPr b="0" i="0" lang="es-MX" sz="17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Hombres no violentos:</a:t>
            </a:r>
            <a:r>
              <a:rPr b="0" i="0" lang="es-MX" sz="1700" u="none" cap="none" strike="noStrike">
                <a:solidFill>
                  <a:srgbClr val="8E7CC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Que ser hombre ya no signifique violentarse a sí mismos, ponerse en riesgo, competir con otros hombres y violentar a las mujeres y a l@s niñ@s.</a:t>
            </a:r>
            <a:endParaRPr b="0" i="0" sz="17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B4B"/>
              </a:buClr>
              <a:buSzPts val="1800"/>
              <a:buFont typeface="Arial"/>
              <a:buChar char="➔"/>
            </a:pPr>
            <a:r>
              <a:rPr b="0" i="0" lang="es-MX" sz="1700" u="none" cap="none" strike="noStrike">
                <a:solidFill>
                  <a:srgbClr val="8E7CC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Hombres que aman en libertad</a:t>
            </a:r>
            <a:r>
              <a:rPr b="0" i="0" lang="es-MX" sz="1700" u="none" cap="none" strike="noStrike">
                <a:solidFill>
                  <a:srgbClr val="8E7CC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:</a:t>
            </a:r>
            <a:r>
              <a:rPr b="0" i="0" lang="es-MX" sz="1700" u="none" cap="none" strike="noStrike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</a:t>
            </a:r>
            <a:r>
              <a:rPr b="0" i="0" lang="es-MX" sz="17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Reconocer que las mujeres y l@s niñ@s no son cosas que nos pertenecen, son personas libres que se pertenecen a sí mismas.</a:t>
            </a:r>
            <a:endParaRPr b="0" i="0" sz="17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294" name="Google Shape;294;g36a097d04f2_0_327" title="MANOS.2APOY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1124" y="1051550"/>
            <a:ext cx="1150702" cy="115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672d0d509d_1_398"/>
          <p:cNvSpPr txBox="1"/>
          <p:nvPr>
            <p:ph type="title"/>
          </p:nvPr>
        </p:nvSpPr>
        <p:spPr>
          <a:xfrm>
            <a:off x="669603" y="3101391"/>
            <a:ext cx="41568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MX" sz="2400">
                <a:solidFill>
                  <a:srgbClr val="BF9000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Gracias por su atención</a:t>
            </a:r>
            <a:br>
              <a:rPr b="0" lang="es-MX" sz="2400">
                <a:solidFill>
                  <a:srgbClr val="BF9000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</a:br>
            <a:br>
              <a:rPr b="0" lang="es-MX" sz="2400">
                <a:solidFill>
                  <a:srgbClr val="BF9000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</a:br>
            <a:r>
              <a:rPr b="0" lang="es-MX"/>
              <a:t> </a:t>
            </a:r>
            <a:r>
              <a:rPr b="0" lang="es-MX" sz="1400" u="sng">
                <a:solidFill>
                  <a:schemeClr val="hlink"/>
                </a:solidFill>
                <a:hlinkClick r:id="rId3"/>
              </a:rPr>
              <a:t>http://puntogenero.mujeres.gob.mx/</a:t>
            </a:r>
            <a:r>
              <a:rPr b="0" lang="es-MX" sz="1400"/>
              <a:t>  </a:t>
            </a:r>
            <a:endParaRPr b="0" sz="2400">
              <a:solidFill>
                <a:srgbClr val="BF9000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pic>
        <p:nvPicPr>
          <p:cNvPr id="300" name="Google Shape;300;g3672d0d509d_1_398"/>
          <p:cNvPicPr preferRelativeResize="0"/>
          <p:nvPr/>
        </p:nvPicPr>
        <p:blipFill rotWithShape="1">
          <a:blip r:embed="rId4">
            <a:alphaModFix/>
          </a:blip>
          <a:srcRect b="5005" l="0" r="0" t="0"/>
          <a:stretch/>
        </p:blipFill>
        <p:spPr>
          <a:xfrm>
            <a:off x="5267933" y="113633"/>
            <a:ext cx="6492001" cy="6128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6728ec2dee_0_5"/>
          <p:cNvSpPr txBox="1"/>
          <p:nvPr>
            <p:ph type="title"/>
          </p:nvPr>
        </p:nvSpPr>
        <p:spPr>
          <a:xfrm>
            <a:off x="5086644" y="257976"/>
            <a:ext cx="27609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 sz="4300">
                <a:solidFill>
                  <a:srgbClr val="E97751"/>
                </a:solidFill>
              </a:rPr>
              <a:t>Acuerdos</a:t>
            </a:r>
            <a:endParaRPr sz="4300">
              <a:solidFill>
                <a:srgbClr val="E97751"/>
              </a:solidFill>
            </a:endParaRPr>
          </a:p>
        </p:txBody>
      </p:sp>
      <p:sp>
        <p:nvSpPr>
          <p:cNvPr id="54" name="Google Shape;54;g36728ec2dee_0_5"/>
          <p:cNvSpPr txBox="1"/>
          <p:nvPr/>
        </p:nvSpPr>
        <p:spPr>
          <a:xfrm>
            <a:off x="503400" y="1227691"/>
            <a:ext cx="11132400" cy="3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Les invitamos a establecer colectivamente </a:t>
            </a:r>
            <a:r>
              <a:rPr b="0" i="0" lang="es-MX" sz="1900" u="none" cap="none" strike="noStrike">
                <a:solidFill>
                  <a:srgbClr val="FBBB4B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acuerdos de convivencia:</a:t>
            </a:r>
            <a:endParaRPr>
              <a:solidFill>
                <a:srgbClr val="FBBB4B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6550" lvl="0" marL="106680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BF9000"/>
              </a:buClr>
              <a:buSzPts val="1900"/>
              <a:buFont typeface="Noto Sans"/>
              <a:buChar char="●"/>
            </a:pPr>
            <a:r>
              <a:rPr b="1" lang="es-MX" sz="1900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Inclusión:</a:t>
            </a:r>
            <a:r>
              <a:rPr b="1" lang="es-MX" sz="1900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9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No excluir a nadie de las actividades y promover la participación de las mujeres.</a:t>
            </a:r>
            <a:endParaRPr b="1" sz="1900">
              <a:solidFill>
                <a:srgbClr val="8E7CC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6550" lvl="0" marL="106680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BF9000"/>
              </a:buClr>
              <a:buSzPts val="1900"/>
              <a:buFont typeface="Noto Sans"/>
              <a:buChar char="●"/>
            </a:pPr>
            <a:r>
              <a:rPr b="1" i="0" lang="es-MX" sz="1900" u="none" cap="none" strike="noStrike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Respeto: </a:t>
            </a:r>
            <a:r>
              <a:rPr b="0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Promover un ambiente de confianza y respeto, donde todas las preguntas y comentarios son bienvenidos y aportan al proceso de formación colectiva.</a:t>
            </a:r>
            <a:endParaRPr b="0" i="0" sz="1900" u="none" cap="none" strike="noStrike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6550" lvl="0" marL="106680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BF9000"/>
              </a:buClr>
              <a:buSzPts val="1900"/>
              <a:buFont typeface="Noto Sans"/>
              <a:buChar char="●"/>
            </a:pPr>
            <a:r>
              <a:rPr b="1" i="0" lang="es-MX" sz="1900" u="none" cap="none" strike="noStrike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Apertura al pensamiento crítico:</a:t>
            </a:r>
            <a:r>
              <a:rPr b="0" i="0" lang="es-MX" sz="1900" u="none" cap="none" strike="noStrike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0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Tomar distancia de nuestros pre–juicios y reconocer no sólo nuestras diferencias sino también un objetivo común: el bienestar colectivo.</a:t>
            </a:r>
            <a:endParaRPr b="0" i="0" sz="1900" u="none" cap="none" strike="noStrike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6550" lvl="0" marL="106680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BF9000"/>
              </a:buClr>
              <a:buSzPts val="1900"/>
              <a:buFont typeface="Noto Sans"/>
              <a:buChar char="●"/>
            </a:pPr>
            <a:r>
              <a:rPr b="1" i="0" lang="es-MX" sz="1900" u="none" cap="none" strike="noStrike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Corresponsabilidad:</a:t>
            </a:r>
            <a:r>
              <a:rPr b="0" i="0" lang="es-MX" sz="1900" u="none" cap="none" strike="noStrike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0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Asumir nuestro compromiso en esta actividad de formación con atención, escucha activa y participación, así como reconocer que cada persona se hace responsable de su involucramiento en este proceso de reflexión.</a:t>
            </a:r>
            <a:endParaRPr/>
          </a:p>
          <a:p>
            <a:pPr indent="0" lvl="0" marL="730250" marR="0" rtl="0" algn="just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br>
              <a:rPr b="0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b="0" i="0" lang="es-MX" sz="1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   </a:t>
            </a:r>
            <a:endParaRPr b="0" i="0" sz="19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68193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-MX" sz="2600" u="none" cap="none" strike="noStrike">
                <a:solidFill>
                  <a:srgbClr val="68193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         </a:t>
            </a:r>
            <a:r>
              <a:rPr b="0" i="0" lang="es-MX" sz="2600" u="none" cap="none" strike="noStrike">
                <a:solidFill>
                  <a:srgbClr val="E9775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¿Nos parecen razonables estos acuerdos?</a:t>
            </a:r>
            <a:endParaRPr b="0" i="0" sz="2600" u="none" cap="none" strike="noStrike">
              <a:solidFill>
                <a:srgbClr val="E9775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indent="-215900" lvl="0" marL="1066800" marR="0" rtl="0" algn="just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681931"/>
              </a:buClr>
              <a:buSzPts val="1900"/>
              <a:buFont typeface="Noto Sans"/>
              <a:buNone/>
            </a:pPr>
            <a:r>
              <a:t/>
            </a:r>
            <a:endParaRPr b="1" i="0" sz="1900" u="none" cap="none" strike="noStrike">
              <a:solidFill>
                <a:srgbClr val="68193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55" name="Google Shape;55;g36728ec2dee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1351" y="76094"/>
            <a:ext cx="945300" cy="9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6a097d04f2_0_388"/>
          <p:cNvSpPr txBox="1"/>
          <p:nvPr>
            <p:ph type="title"/>
          </p:nvPr>
        </p:nvSpPr>
        <p:spPr>
          <a:xfrm>
            <a:off x="1119893" y="2068274"/>
            <a:ext cx="7995300" cy="12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lang="es-MX">
                <a:solidFill>
                  <a:srgbClr val="E9775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Vivir entre violencias sociales: lo que nos atraviesa como mujeres en nuestra comunidad</a:t>
            </a:r>
            <a:endParaRPr b="0">
              <a:solidFill>
                <a:srgbClr val="E9775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61" name="Google Shape;61;g36a097d04f2_0_388"/>
          <p:cNvSpPr txBox="1"/>
          <p:nvPr>
            <p:ph type="title"/>
          </p:nvPr>
        </p:nvSpPr>
        <p:spPr>
          <a:xfrm>
            <a:off x="1123375" y="3701725"/>
            <a:ext cx="1609500" cy="11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3600"/>
              <a:buFont typeface="Noto Sans"/>
              <a:buNone/>
            </a:pPr>
            <a:r>
              <a:rPr b="0" i="1" lang="es-MX" sz="3100">
                <a:solidFill>
                  <a:srgbClr val="FBBB4B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Parte 1</a:t>
            </a:r>
            <a:endParaRPr b="0" i="1" sz="3100">
              <a:solidFill>
                <a:srgbClr val="FBBB4B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ac74c3332d_0_6"/>
          <p:cNvSpPr txBox="1"/>
          <p:nvPr>
            <p:ph type="title"/>
          </p:nvPr>
        </p:nvSpPr>
        <p:spPr>
          <a:xfrm>
            <a:off x="1772294" y="541622"/>
            <a:ext cx="67608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931"/>
              </a:buClr>
              <a:buSzPts val="2800"/>
              <a:buFont typeface="Noto Sans"/>
              <a:buNone/>
            </a:pPr>
            <a:r>
              <a:rPr lang="es-MX" sz="2700">
                <a:solidFill>
                  <a:srgbClr val="E97751"/>
                </a:solidFill>
              </a:rPr>
              <a:t>Actividad de reflexión</a:t>
            </a:r>
            <a:endParaRPr sz="2700">
              <a:solidFill>
                <a:srgbClr val="E97751"/>
              </a:solidFill>
            </a:endParaRPr>
          </a:p>
        </p:txBody>
      </p:sp>
      <p:pic>
        <p:nvPicPr>
          <p:cNvPr id="67" name="Google Shape;67;g3ac74c3332d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019" y="541622"/>
            <a:ext cx="1324276" cy="132427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3ac74c3332d_0_6"/>
          <p:cNvSpPr txBox="1"/>
          <p:nvPr/>
        </p:nvSpPr>
        <p:spPr>
          <a:xfrm>
            <a:off x="2470108" y="3121609"/>
            <a:ext cx="7804800" cy="11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4375" lIns="104375" spcFirstLastPara="1" rIns="104375" wrap="square" tIns="104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MX" sz="2400">
                <a:solidFill>
                  <a:srgbClr val="5B539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¿Qué implica para ti vivir una vida libre de violencias? ¿Qué papel juega tu</a:t>
            </a:r>
            <a:endParaRPr b="1" sz="2400">
              <a:solidFill>
                <a:srgbClr val="5B539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MX" sz="2400">
                <a:solidFill>
                  <a:srgbClr val="5B539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comunidad en la prevención de la violencia de género contra las mujeres?</a:t>
            </a:r>
            <a:endParaRPr b="1" sz="2400">
              <a:solidFill>
                <a:srgbClr val="5B539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2"/>
              <a:buFont typeface="Arial"/>
              <a:buNone/>
            </a:pPr>
            <a:r>
              <a:t/>
            </a:r>
            <a:endParaRPr b="1" sz="2400">
              <a:solidFill>
                <a:srgbClr val="5B539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69" name="Google Shape;69;g3ac74c3332d_0_6"/>
          <p:cNvSpPr txBox="1"/>
          <p:nvPr/>
        </p:nvSpPr>
        <p:spPr>
          <a:xfrm>
            <a:off x="1772300" y="1457066"/>
            <a:ext cx="99933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MX" sz="25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Vamos a escribir nuestras respuestas en una hoja de papel </a:t>
            </a:r>
            <a:r>
              <a:rPr b="0" i="1" lang="es-MX" sz="25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sin poner nuestro nombre</a:t>
            </a:r>
            <a:r>
              <a:rPr b="0" i="0" lang="es-MX" sz="25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:</a:t>
            </a:r>
            <a:endParaRPr b="1" i="0" sz="3000" u="none" cap="none" strike="noStrike">
              <a:solidFill>
                <a:srgbClr val="68193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ac74c3332d_0_17"/>
          <p:cNvSpPr txBox="1"/>
          <p:nvPr>
            <p:ph type="title"/>
          </p:nvPr>
        </p:nvSpPr>
        <p:spPr>
          <a:xfrm>
            <a:off x="760524" y="448650"/>
            <a:ext cx="90120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MX">
                <a:solidFill>
                  <a:srgbClr val="E97751"/>
                </a:solidFill>
              </a:rPr>
              <a:t>¿De dónde viene la violencia contra las mujeres?</a:t>
            </a:r>
            <a:endParaRPr>
              <a:solidFill>
                <a:srgbClr val="E97751"/>
              </a:solidFill>
            </a:endParaRPr>
          </a:p>
        </p:txBody>
      </p:sp>
      <p:sp>
        <p:nvSpPr>
          <p:cNvPr id="75" name="Google Shape;75;g3ac74c3332d_0_17"/>
          <p:cNvSpPr txBox="1"/>
          <p:nvPr/>
        </p:nvSpPr>
        <p:spPr>
          <a:xfrm>
            <a:off x="760525" y="1359550"/>
            <a:ext cx="5439600" cy="28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900" u="none" cap="none" strike="noStrike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  <a:t>La desigualdad de las mujeres</a:t>
            </a:r>
            <a:br>
              <a:rPr b="0" i="0" lang="es-MX" sz="1900" u="none" cap="none" strike="noStrike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b="0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que genera diferentes</a:t>
            </a:r>
            <a:r>
              <a:rPr b="0" i="0" lang="es-MX" sz="1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i="0" lang="es-MX" sz="1900" u="none" cap="none" strike="noStrike">
                <a:solidFill>
                  <a:srgbClr val="BF9000"/>
                </a:solidFill>
                <a:latin typeface="Noto Sans"/>
                <a:ea typeface="Noto Sans"/>
                <a:cs typeface="Noto Sans"/>
                <a:sym typeface="Noto Sans"/>
              </a:rPr>
              <a:t>violencias sociales</a:t>
            </a:r>
            <a:r>
              <a:rPr b="0" i="0" lang="es-MX" sz="1900" u="none" cap="none" strike="noStrike">
                <a:solidFill>
                  <a:srgbClr val="BF9000"/>
                </a:solidFill>
                <a:latin typeface="Noto Sans"/>
                <a:ea typeface="Noto Sans"/>
                <a:cs typeface="Noto Sans"/>
                <a:sym typeface="Noto Sans"/>
              </a:rPr>
              <a:t>,</a:t>
            </a:r>
            <a:br>
              <a:rPr b="0" i="0" lang="es-MX" sz="1900" u="none" cap="none" strike="noStrike">
                <a:solidFill>
                  <a:srgbClr val="BF9000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b="0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es una de las </a:t>
            </a:r>
            <a:r>
              <a:rPr b="1" i="0" lang="es-MX" sz="24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formas de desigualdad </a:t>
            </a:r>
            <a:br>
              <a:rPr b="1" i="0" lang="es-MX" sz="24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b="1" i="0" lang="es-MX" sz="24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más antiguas.</a:t>
            </a:r>
            <a:endParaRPr b="1" i="0" sz="2400" u="none" cap="none" strike="noStrike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900" u="none" cap="none" strike="noStrike">
                <a:solidFill>
                  <a:srgbClr val="2F2F2F"/>
                </a:solidFill>
                <a:latin typeface="Noto Sans"/>
                <a:ea typeface="Noto Sans"/>
                <a:cs typeface="Noto Sans"/>
                <a:sym typeface="Noto Sans"/>
              </a:rPr>
              <a:t>Nació con </a:t>
            </a:r>
            <a:r>
              <a:rPr b="1" i="0" lang="es-MX" sz="2300" u="none" cap="none" strike="noStrike">
                <a:solidFill>
                  <a:srgbClr val="BF9000"/>
                </a:solidFill>
                <a:latin typeface="Noto Sans"/>
                <a:ea typeface="Noto Sans"/>
                <a:cs typeface="Noto Sans"/>
                <a:sym typeface="Noto Sans"/>
              </a:rPr>
              <a:t>el patriarcado</a:t>
            </a:r>
            <a:r>
              <a:rPr b="0" i="0" lang="es-MX" sz="1900" u="none" cap="none" strike="noStrike">
                <a:solidFill>
                  <a:srgbClr val="BF9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br>
              <a:rPr b="0" i="0" lang="es-MX" sz="1900" u="none" cap="none" strike="noStrike">
                <a:solidFill>
                  <a:srgbClr val="BF9000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b="0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hace unos 10,000 años, </a:t>
            </a:r>
            <a:br>
              <a:rPr b="0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b="0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un </a:t>
            </a:r>
            <a:r>
              <a:rPr b="1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sistema</a:t>
            </a:r>
            <a:r>
              <a:rPr b="0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 estructural de </a:t>
            </a:r>
            <a:br>
              <a:rPr b="0" i="0" lang="es-MX" sz="19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b="1" i="0" lang="es-MX" sz="1900" u="none" cap="none" strike="noStrike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  <a:t>poder político, </a:t>
            </a:r>
            <a:br>
              <a:rPr b="1" i="0" lang="es-MX" sz="1900" u="none" cap="none" strike="noStrike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b="1" i="0" lang="es-MX" sz="1900" u="none" cap="none" strike="noStrike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  <a:t>social y sexual.</a:t>
            </a:r>
            <a:endParaRPr b="1" i="0" sz="2400" u="none" cap="none" strike="noStrike">
              <a:solidFill>
                <a:srgbClr val="8E7CC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76" name="Google Shape;76;g3ac74c3332d_0_17"/>
          <p:cNvPicPr preferRelativeResize="0"/>
          <p:nvPr/>
        </p:nvPicPr>
        <p:blipFill rotWithShape="1">
          <a:blip r:embed="rId3">
            <a:alphaModFix/>
          </a:blip>
          <a:srcRect b="31870" l="0" r="0" t="0"/>
          <a:stretch/>
        </p:blipFill>
        <p:spPr>
          <a:xfrm>
            <a:off x="5441175" y="1197600"/>
            <a:ext cx="3775550" cy="50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3ac74c3332d_0_17"/>
          <p:cNvPicPr preferRelativeResize="0"/>
          <p:nvPr/>
        </p:nvPicPr>
        <p:blipFill rotWithShape="1">
          <a:blip r:embed="rId4">
            <a:alphaModFix/>
          </a:blip>
          <a:srcRect b="0" l="0" r="11339" t="0"/>
          <a:stretch/>
        </p:blipFill>
        <p:spPr>
          <a:xfrm>
            <a:off x="8251400" y="943100"/>
            <a:ext cx="3616701" cy="5332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3ac74c3332d_0_17"/>
          <p:cNvSpPr/>
          <p:nvPr/>
        </p:nvSpPr>
        <p:spPr>
          <a:xfrm>
            <a:off x="3779525" y="4488000"/>
            <a:ext cx="4086000" cy="2128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8E7CC3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MX" sz="1500" u="none" cap="none" strike="noStrike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  <a:t>Rita Segato:</a:t>
            </a:r>
            <a:r>
              <a:rPr b="0" i="0" lang="es-MX" sz="1500" u="none" cap="none" strike="noStrike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b="0" i="0" sz="1500" u="none" cap="none" strike="noStrike">
              <a:solidFill>
                <a:srgbClr val="8E7CC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MX" sz="1500" u="none" cap="none" strike="noStrike">
                <a:solidFill>
                  <a:srgbClr val="2F2F2F"/>
                </a:solidFill>
                <a:latin typeface="Noto Sans"/>
                <a:ea typeface="Noto Sans"/>
                <a:cs typeface="Noto Sans"/>
                <a:sym typeface="Noto Sans"/>
              </a:rPr>
              <a:t>El patriarcado </a:t>
            </a:r>
            <a:r>
              <a:rPr b="1" i="0" lang="es-MX" sz="1500" u="none" cap="none" strike="noStrike">
                <a:solidFill>
                  <a:srgbClr val="2F2F2F"/>
                </a:solidFill>
                <a:latin typeface="Noto Sans"/>
                <a:ea typeface="Noto Sans"/>
                <a:cs typeface="Noto Sans"/>
                <a:sym typeface="Noto Sans"/>
              </a:rPr>
              <a:t>es un </a:t>
            </a:r>
            <a:r>
              <a:rPr b="1" i="1" lang="es-MX" sz="1500" u="none" cap="none" strike="noStrike">
                <a:solidFill>
                  <a:srgbClr val="2F2F2F"/>
                </a:solidFill>
                <a:latin typeface="Noto Sans"/>
                <a:ea typeface="Noto Sans"/>
                <a:cs typeface="Noto Sans"/>
                <a:sym typeface="Noto Sans"/>
              </a:rPr>
              <a:t>orden político de los cuerpos</a:t>
            </a:r>
            <a:r>
              <a:rPr b="0" i="0" lang="es-MX" sz="1500" u="none" cap="none" strike="noStrike">
                <a:solidFill>
                  <a:srgbClr val="2F2F2F"/>
                </a:solidFill>
                <a:latin typeface="Noto Sans"/>
                <a:ea typeface="Noto Sans"/>
                <a:cs typeface="Noto Sans"/>
                <a:sym typeface="Noto Sans"/>
              </a:rPr>
              <a:t> que organiza jerarquías y desigualdades, colocando a las mujeres en posiciones de subordinación. No es solo un sistema cultural, sino un régimen de poder que se inscribe en las prácticas cotidianas y sociales….</a:t>
            </a:r>
            <a:endParaRPr b="0" i="0" sz="1000" u="none" cap="none" strike="noStrike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g3ac74c3332d_0_17"/>
          <p:cNvSpPr/>
          <p:nvPr/>
        </p:nvSpPr>
        <p:spPr>
          <a:xfrm>
            <a:off x="7958352" y="4488150"/>
            <a:ext cx="3909600" cy="2128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8E7CC3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MX" sz="1500" u="none" cap="none" strike="noStrike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  <a:t>Silvia Federici:</a:t>
            </a:r>
            <a:endParaRPr b="1" i="0" sz="1500" u="none" cap="none" strike="noStrike">
              <a:solidFill>
                <a:srgbClr val="8E7CC3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5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El </a:t>
            </a:r>
            <a:r>
              <a:rPr b="1" i="0" lang="es-MX" sz="15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patriarcado moderno</a:t>
            </a:r>
            <a:r>
              <a:rPr b="0" i="0" lang="es-MX" sz="15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 está profundamente ligado al surgimiento del </a:t>
            </a:r>
            <a:r>
              <a:rPr b="1" i="0" lang="es-MX" sz="15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sistema económico moderno. </a:t>
            </a:r>
            <a:r>
              <a:rPr b="0" i="0" lang="es-MX" sz="1500" u="none" cap="none" strike="noStrike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Necesitaban que las mujeres se quedaran en las casas para sostener todo el trabajo de cuidados y de reproducción…</a:t>
            </a:r>
            <a:endParaRPr b="0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ac74c3332d_0_56"/>
          <p:cNvSpPr txBox="1"/>
          <p:nvPr>
            <p:ph type="title"/>
          </p:nvPr>
        </p:nvSpPr>
        <p:spPr>
          <a:xfrm>
            <a:off x="601749" y="401075"/>
            <a:ext cx="90120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300">
                <a:solidFill>
                  <a:srgbClr val="E97751"/>
                </a:solidFill>
              </a:rPr>
              <a:t>¿Qué es y cómo se expresa la violencia contra las mujeres?</a:t>
            </a:r>
            <a:endParaRPr sz="2300">
              <a:solidFill>
                <a:srgbClr val="E9775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E97751"/>
              </a:solidFill>
            </a:endParaRPr>
          </a:p>
        </p:txBody>
      </p:sp>
      <p:sp>
        <p:nvSpPr>
          <p:cNvPr id="85" name="Google Shape;85;g3ac74c3332d_0_56"/>
          <p:cNvSpPr txBox="1"/>
          <p:nvPr/>
        </p:nvSpPr>
        <p:spPr>
          <a:xfrm>
            <a:off x="601750" y="1057475"/>
            <a:ext cx="34380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200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Violencia de género</a:t>
            </a:r>
            <a:endParaRPr b="1" sz="2200">
              <a:solidFill>
                <a:srgbClr val="5B539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6" name="Google Shape;86;g3ac74c3332d_0_56"/>
          <p:cNvSpPr txBox="1"/>
          <p:nvPr/>
        </p:nvSpPr>
        <p:spPr>
          <a:xfrm>
            <a:off x="446925" y="1834950"/>
            <a:ext cx="4832700" cy="31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MX" sz="1600" u="none" cap="none" strike="noStrike">
                <a:solidFill>
                  <a:srgbClr val="00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Son los actos dañinos dirigidos contra una persona o un grupo de personas en razón de su </a:t>
            </a:r>
            <a:r>
              <a:rPr b="0" i="0" lang="es-MX" sz="1600" u="none" cap="none" strike="noStrike">
                <a:solidFill>
                  <a:srgbClr val="E9775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género</a:t>
            </a:r>
            <a:r>
              <a:rPr b="1" i="0" lang="es-MX" sz="1600" u="none" cap="none" strike="noStrike">
                <a:solidFill>
                  <a:srgbClr val="E97751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  <a:br>
              <a:rPr b="0" i="0" lang="es-MX" sz="16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</a:br>
            <a:br>
              <a:rPr b="0" i="0" lang="es-MX" sz="16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b="0" i="0" lang="es-MX" sz="1600" u="none" cap="none" strike="noStrike">
                <a:solidFill>
                  <a:srgbClr val="00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Tiene su origen en las </a:t>
            </a:r>
            <a:r>
              <a:rPr b="0" i="0" lang="es-MX" sz="1600" u="none" cap="none" strike="noStrike">
                <a:solidFill>
                  <a:srgbClr val="E9775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desigualdades de género,</a:t>
            </a:r>
            <a:r>
              <a:rPr b="0" i="0" lang="es-MX" sz="1600" u="none" cap="none" strike="noStrike">
                <a:solidFill>
                  <a:srgbClr val="68193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 </a:t>
            </a:r>
            <a:r>
              <a:rPr b="0" i="0" lang="es-MX" sz="1600" u="none" cap="none" strike="noStrike">
                <a:solidFill>
                  <a:srgbClr val="00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de clase, de etnicidad,</a:t>
            </a:r>
            <a:r>
              <a:rPr b="0" i="0" lang="es-MX" sz="1600" u="none" cap="none" strike="noStrike">
                <a:solidFill>
                  <a:srgbClr val="681931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</a:t>
            </a:r>
            <a:r>
              <a:rPr b="0" i="0" lang="es-MX" sz="1600" u="none" cap="none" strike="noStrike">
                <a:solidFill>
                  <a:srgbClr val="E9775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en el abuso de poder y la existencia de normas sociales dañinas.</a:t>
            </a:r>
            <a:endParaRPr b="0" i="0" sz="1600" u="none" cap="none" strike="noStrike">
              <a:solidFill>
                <a:srgbClr val="E9775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MX" sz="1600" u="none" cap="none" strike="noStrike">
                <a:solidFill>
                  <a:srgbClr val="00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La violencia de género incluye a la violencia contra las mujeres, pero también las agresiones y opresiones por razones de género</a:t>
            </a:r>
            <a:r>
              <a:rPr b="0" i="0" lang="es-MX" sz="16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0" i="0" lang="es-MX" sz="1600" u="none" cap="none" strike="noStrike">
                <a:solidFill>
                  <a:srgbClr val="E9775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que afectan a hombres y personas de la diversidad sexual.</a:t>
            </a:r>
            <a:endParaRPr b="0" i="0" sz="2000" u="none" cap="none" strike="noStrike">
              <a:solidFill>
                <a:srgbClr val="E9775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87" name="Google Shape;87;g3ac74c3332d_0_56"/>
          <p:cNvPicPr preferRelativeResize="0"/>
          <p:nvPr/>
        </p:nvPicPr>
        <p:blipFill rotWithShape="1">
          <a:blip r:embed="rId3">
            <a:alphaModFix/>
          </a:blip>
          <a:srcRect b="22895" l="27652" r="58994" t="43771"/>
          <a:stretch/>
        </p:blipFill>
        <p:spPr>
          <a:xfrm>
            <a:off x="5996050" y="1955200"/>
            <a:ext cx="2098699" cy="29476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3ac74c3332d_0_56"/>
          <p:cNvSpPr txBox="1"/>
          <p:nvPr/>
        </p:nvSpPr>
        <p:spPr>
          <a:xfrm>
            <a:off x="8608900" y="1834950"/>
            <a:ext cx="30000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A nivel mundial, los </a:t>
            </a:r>
            <a:r>
              <a:rPr b="1" lang="es-MX" sz="1500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hombres</a:t>
            </a: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 son en mayor medida </a:t>
            </a:r>
            <a:r>
              <a:rPr b="1" lang="es-MX" sz="1500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víctimas de trata de personas en la modalidad de trabajo forzado con un 42%</a:t>
            </a: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, respecto al 23% de las mujeres. 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E</a:t>
            </a: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n contraste, en cuanto a la modalidad de </a:t>
            </a:r>
            <a:r>
              <a:rPr b="1" lang="es-MX" sz="1500">
                <a:solidFill>
                  <a:srgbClr val="FBBB4B"/>
                </a:solidFill>
                <a:latin typeface="Noto Sans"/>
                <a:ea typeface="Noto Sans"/>
                <a:cs typeface="Noto Sans"/>
                <a:sym typeface="Noto Sans"/>
              </a:rPr>
              <a:t>trata con fines de explotación sexual, las principales víctimas son mujeres (64%) y niñas (28%)</a:t>
            </a:r>
            <a:r>
              <a:rPr lang="es-MX" sz="1500">
                <a:latin typeface="Noto Sans"/>
                <a:ea typeface="Noto Sans"/>
                <a:cs typeface="Noto Sans"/>
                <a:sym typeface="Noto Sans"/>
              </a:rPr>
              <a:t>, en comparación con los hombres (3%) y niños (3%).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ac74c3332d_0_68"/>
          <p:cNvSpPr txBox="1"/>
          <p:nvPr/>
        </p:nvSpPr>
        <p:spPr>
          <a:xfrm>
            <a:off x="370278" y="804724"/>
            <a:ext cx="109203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900" u="none" cap="none" strike="noStrike">
                <a:solidFill>
                  <a:srgbClr val="2F2F2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Las violencias sociales contra las mujeres </a:t>
            </a:r>
            <a:r>
              <a:rPr b="0" i="0" lang="es-MX" sz="1900" u="none" cap="none" strike="noStrike">
                <a:solidFill>
                  <a:srgbClr val="43434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se agudizaron en los últimos 40 años</a:t>
            </a:r>
            <a:r>
              <a:rPr b="0" i="0" lang="es-MX" sz="1900" u="none" cap="none" strike="noStrike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 con la profundización de las brechas de desigualdad del “ajuste estructural” del periodo neoliberal.</a:t>
            </a:r>
            <a:endParaRPr b="0" i="0" sz="1900" u="none" cap="none" strike="noStrike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2F2F2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2F2F2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2F2F2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2F2F2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2F2F2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2F2F2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2F2F2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2F2F2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4" name="Google Shape;94;g3ac74c3332d_0_68"/>
          <p:cNvSpPr txBox="1"/>
          <p:nvPr/>
        </p:nvSpPr>
        <p:spPr>
          <a:xfrm>
            <a:off x="100268" y="1413413"/>
            <a:ext cx="11460300" cy="4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741B47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55600" lvl="0" marL="457200" marR="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BF9000"/>
              </a:buClr>
              <a:buSzPts val="2000"/>
              <a:buFont typeface="Montserrat SemiBold"/>
              <a:buChar char="●"/>
            </a:pPr>
            <a:r>
              <a:rPr b="1" i="0" lang="es-MX" sz="2000" u="none" cap="none" strike="noStrike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Feminización de la pobreza:</a:t>
            </a:r>
            <a:r>
              <a:rPr b="1" i="0" lang="es-MX" sz="2000" u="none" cap="none" strike="noStrike">
                <a:solidFill>
                  <a:srgbClr val="674EA7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0" i="0" lang="es-MX" sz="2000" u="none" cap="none" strike="noStrike">
                <a:solidFill>
                  <a:srgbClr val="3F3F3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mujeres en trabajos informales,</a:t>
            </a:r>
            <a:br>
              <a:rPr b="0" i="0" lang="es-MX" sz="2000" u="none" cap="none" strike="noStrike">
                <a:solidFill>
                  <a:srgbClr val="3F3F3F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2000" u="none" cap="none" strike="noStrike">
                <a:solidFill>
                  <a:srgbClr val="3F3F3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sin seguridad social, con salarios menores a los varones y con </a:t>
            </a:r>
            <a:r>
              <a:rPr b="0" i="0" lang="es-MX" sz="2000" u="none" cap="none" strike="noStrike">
                <a:solidFill>
                  <a:srgbClr val="2F2F2F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acoso sexual.</a:t>
            </a:r>
            <a:endParaRPr b="0" i="0" sz="2000" u="none" cap="none" strike="noStrike">
              <a:solidFill>
                <a:srgbClr val="2F2F2F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indent="-355600" lvl="0" marL="457200" marR="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BF9000"/>
              </a:buClr>
              <a:buSzPts val="2000"/>
              <a:buFont typeface="Montserrat"/>
              <a:buChar char="●"/>
            </a:pPr>
            <a:r>
              <a:rPr b="1" i="0" lang="es-MX" sz="2000" cap="none" strike="noStrike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Privatización de la seguridad social y crisis de los cuidados:</a:t>
            </a:r>
            <a:r>
              <a:rPr b="1" i="0" lang="es-MX" sz="2000" u="none" cap="none" strike="noStrike">
                <a:solidFill>
                  <a:srgbClr val="8E7CC3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0" i="0" lang="es-MX" sz="2000" u="none" cap="none" strike="noStrike">
                <a:solidFill>
                  <a:srgbClr val="3F3F3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aumentó la carga del trabajo doméstico y de cuidados para las mujeres.</a:t>
            </a:r>
            <a:endParaRPr b="0" i="0" sz="2000" u="none" cap="none" strike="noStrike">
              <a:solidFill>
                <a:srgbClr val="3F3F3F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5B539F"/>
              </a:buClr>
              <a:buSzPts val="2000"/>
              <a:buFont typeface="Noto Sans"/>
              <a:buChar char="●"/>
            </a:pPr>
            <a:r>
              <a:rPr b="1" i="0" lang="es-MX" sz="2000" u="none" cap="none" strike="noStrike">
                <a:solidFill>
                  <a:srgbClr val="5B539F"/>
                </a:solidFill>
                <a:latin typeface="Noto Sans"/>
                <a:ea typeface="Noto Sans"/>
                <a:cs typeface="Noto Sans"/>
                <a:sym typeface="Noto Sans"/>
              </a:rPr>
              <a:t>Extensión de la crisis de feminicidios sistémicos: </a:t>
            </a:r>
            <a:endParaRPr b="1" i="0" sz="2000" u="none" cap="none" strike="noStrike">
              <a:solidFill>
                <a:srgbClr val="5B539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MX" sz="2000" u="none" cap="none" strike="noStrike">
                <a:solidFill>
                  <a:srgbClr val="3F3F3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–Feminicidios en Juárez (1994), ciudad maquiladora en</a:t>
            </a:r>
            <a:br>
              <a:rPr b="0" i="0" lang="es-MX" sz="2000" u="none" cap="none" strike="noStrike">
                <a:solidFill>
                  <a:srgbClr val="3F3F3F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2000" u="none" cap="none" strike="noStrike">
                <a:solidFill>
                  <a:srgbClr val="3F3F3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medio de la precarización laboral e impactos del TLC.</a:t>
            </a:r>
            <a:endParaRPr b="0" i="0" sz="2000" u="none" cap="none" strike="noStrike">
              <a:solidFill>
                <a:srgbClr val="3F3F3F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MX" sz="2000" u="none" cap="none" strike="noStrike">
                <a:solidFill>
                  <a:srgbClr val="2F2F2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– </a:t>
            </a:r>
            <a:r>
              <a:rPr b="0" i="0" lang="es-MX" sz="2000" u="none" cap="none" strike="noStrike">
                <a:solidFill>
                  <a:srgbClr val="2F2F2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34,846 </a:t>
            </a:r>
            <a:r>
              <a:rPr b="0" i="0" lang="es-MX" sz="2000" u="none" cap="none" strike="noStrike">
                <a:solidFill>
                  <a:srgbClr val="2F2F2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feminicidios entre 2000 y 2017 (ONU Mujeres),</a:t>
            </a:r>
            <a:br>
              <a:rPr b="0" i="0" lang="es-MX" sz="2000" u="none" cap="none" strike="noStrike">
                <a:solidFill>
                  <a:srgbClr val="2F2F2F"/>
                </a:solidFill>
                <a:latin typeface="Noto Sans Light"/>
                <a:ea typeface="Noto Sans Light"/>
                <a:cs typeface="Noto Sans Light"/>
                <a:sym typeface="Noto Sans Light"/>
              </a:rPr>
            </a:br>
            <a:r>
              <a:rPr b="0" i="0" lang="es-MX" sz="2000" u="none" cap="none" strike="noStrike">
                <a:solidFill>
                  <a:srgbClr val="2F2F2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los asesinatos de mujeres se triplicaron a partir de 2006.</a:t>
            </a:r>
            <a:endParaRPr b="0" i="0" sz="2000" u="none" cap="none" strike="noStrike">
              <a:solidFill>
                <a:srgbClr val="2F2F2F"/>
              </a:solidFill>
              <a:highlight>
                <a:srgbClr val="FFFF00"/>
              </a:highlight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indent="-228600" lvl="0" marL="457200" marR="0" rtl="0" algn="just">
              <a:lnSpc>
                <a:spcPct val="100000"/>
              </a:lnSpc>
              <a:spcBef>
                <a:spcPts val="400"/>
              </a:spcBef>
              <a:spcAft>
                <a:spcPts val="1500"/>
              </a:spcAft>
              <a:buClr>
                <a:srgbClr val="3F3F3F"/>
              </a:buClr>
              <a:buSzPts val="2000"/>
              <a:buFont typeface="Noto Sans"/>
              <a:buNone/>
            </a:pPr>
            <a:r>
              <a:t/>
            </a:r>
            <a:endParaRPr b="0" i="0" sz="2000" u="none" cap="none" strike="noStrike">
              <a:solidFill>
                <a:srgbClr val="3F3F3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5" name="Google Shape;95;g3ac74c3332d_0_68"/>
          <p:cNvSpPr txBox="1"/>
          <p:nvPr/>
        </p:nvSpPr>
        <p:spPr>
          <a:xfrm>
            <a:off x="322390" y="349644"/>
            <a:ext cx="9345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MX" sz="2500" u="none" cap="none" strike="noStrike">
                <a:solidFill>
                  <a:srgbClr val="E97751"/>
                </a:solidFill>
                <a:latin typeface="Noto Sans ExtraBold"/>
                <a:ea typeface="Noto Sans ExtraBold"/>
                <a:cs typeface="Noto Sans ExtraBold"/>
                <a:sym typeface="Noto Sans ExtraBold"/>
              </a:rPr>
              <a:t>Patriarcado y neoliberalismo: efectos sobre las mujeres</a:t>
            </a:r>
            <a:endParaRPr b="0" i="0" sz="2500" u="none" cap="none" strike="noStrike">
              <a:solidFill>
                <a:srgbClr val="E9775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descr="3.png" id="96" name="Google Shape;96;g3ac74c3332d_0_68"/>
          <p:cNvPicPr preferRelativeResize="0"/>
          <p:nvPr/>
        </p:nvPicPr>
        <p:blipFill rotWithShape="1">
          <a:blip r:embed="rId3">
            <a:alphaModFix/>
          </a:blip>
          <a:srcRect b="10187" l="3413" r="55363" t="69265"/>
          <a:stretch/>
        </p:blipFill>
        <p:spPr>
          <a:xfrm>
            <a:off x="7851659" y="3291834"/>
            <a:ext cx="3940376" cy="295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ac74c3332d_0_105"/>
          <p:cNvSpPr txBox="1"/>
          <p:nvPr>
            <p:ph type="title"/>
          </p:nvPr>
        </p:nvSpPr>
        <p:spPr>
          <a:xfrm>
            <a:off x="484599" y="337675"/>
            <a:ext cx="90120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>
                <a:solidFill>
                  <a:srgbClr val="E97751"/>
                </a:solidFill>
              </a:rPr>
              <a:t>La violencia en datos</a:t>
            </a:r>
            <a:endParaRPr>
              <a:solidFill>
                <a:srgbClr val="E9775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3300">
              <a:solidFill>
                <a:srgbClr val="E97751"/>
              </a:solidFill>
            </a:endParaRPr>
          </a:p>
        </p:txBody>
      </p:sp>
      <p:pic>
        <p:nvPicPr>
          <p:cNvPr id="102" name="Google Shape;102;g3ac74c3332d_0_105"/>
          <p:cNvPicPr preferRelativeResize="0"/>
          <p:nvPr/>
        </p:nvPicPr>
        <p:blipFill rotWithShape="1">
          <a:blip r:embed="rId3">
            <a:alphaModFix/>
          </a:blip>
          <a:srcRect b="43259" l="23266" r="24154" t="25294"/>
          <a:stretch/>
        </p:blipFill>
        <p:spPr>
          <a:xfrm>
            <a:off x="824425" y="2364460"/>
            <a:ext cx="5136802" cy="172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ac74c3332d_0_105"/>
          <p:cNvSpPr txBox="1"/>
          <p:nvPr/>
        </p:nvSpPr>
        <p:spPr>
          <a:xfrm>
            <a:off x="1466550" y="1379336"/>
            <a:ext cx="9258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latin typeface="Noto Sans"/>
                <a:ea typeface="Noto Sans"/>
                <a:cs typeface="Noto Sans"/>
                <a:sym typeface="Noto Sans"/>
              </a:rPr>
              <a:t>El 70.1 % de las mujeres de 15 años y más ha experimentado al menos una situación de violencia a lo largo de su vida, y el 42.8% en los últimos 12 meses.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04" name="Google Shape;104;g3ac74c3332d_0_105"/>
          <p:cNvPicPr preferRelativeResize="0"/>
          <p:nvPr/>
        </p:nvPicPr>
        <p:blipFill rotWithShape="1">
          <a:blip r:embed="rId4">
            <a:alphaModFix/>
          </a:blip>
          <a:srcRect b="29073" l="22514" r="22221" t="29504"/>
          <a:stretch/>
        </p:blipFill>
        <p:spPr>
          <a:xfrm>
            <a:off x="6246625" y="2364473"/>
            <a:ext cx="4848350" cy="2044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3ac74c3332d_0_105"/>
          <p:cNvSpPr txBox="1"/>
          <p:nvPr/>
        </p:nvSpPr>
        <p:spPr>
          <a:xfrm>
            <a:off x="2189100" y="4809875"/>
            <a:ext cx="7813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latin typeface="Noto Sans"/>
                <a:ea typeface="Noto Sans"/>
                <a:cs typeface="Noto Sans"/>
                <a:sym typeface="Noto Sans"/>
              </a:rPr>
              <a:t>En el periodo de enero de 2018 a agosto de 2025 se registraron 7,018 feminicidios en el país, de acuerdo con cifras del Secretariado Ejecutivo del Sistema Nacional de Seguridad Pública.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6" name="Google Shape;106;g3ac74c3332d_0_105"/>
          <p:cNvSpPr txBox="1"/>
          <p:nvPr>
            <p:ph type="title"/>
          </p:nvPr>
        </p:nvSpPr>
        <p:spPr>
          <a:xfrm>
            <a:off x="484600" y="895625"/>
            <a:ext cx="4683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2300">
                <a:solidFill>
                  <a:srgbClr val="5B539F"/>
                </a:solidFill>
              </a:rPr>
              <a:t>V</a:t>
            </a:r>
            <a:r>
              <a:rPr lang="es-MX" sz="2300">
                <a:solidFill>
                  <a:srgbClr val="5B539F"/>
                </a:solidFill>
              </a:rPr>
              <a:t>iolencia contra las mujeres</a:t>
            </a:r>
            <a:endParaRPr sz="2300">
              <a:solidFill>
                <a:srgbClr val="5B539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5B539F"/>
              </a:solidFill>
            </a:endParaRPr>
          </a:p>
        </p:txBody>
      </p:sp>
      <p:pic>
        <p:nvPicPr>
          <p:cNvPr id="107" name="Google Shape;107;g3ac74c3332d_0_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0277" y="1351656"/>
            <a:ext cx="1057183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2024-11-25T01:58:12Z</dcterms:created>
  <dc:creator>Sebastian Pahez</dc:creator>
</cp:coreProperties>
</file>